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10.xml" ContentType="application/vnd.openxmlformats-officedocument.presentationml.slide+xml"/>
  <Override PartName="/ppt/slides/slide21.xml" ContentType="application/vnd.openxmlformats-officedocument.presentationml.slide+xml"/>
  <Override PartName="/ppt/slides/slide169.xml" ContentType="application/vnd.openxmlformats-officedocument.presentationml.slide+xml"/>
  <Override PartName="/ppt/tableStyles.xml" ContentType="application/vnd.openxmlformats-officedocument.presentationml.tableStyles+xml"/>
  <Override PartName="/ppt/slides/slide129.xml" ContentType="application/vnd.openxmlformats-officedocument.presentationml.slide+xml"/>
  <Override PartName="/ppt/slides/slide147.xml" ContentType="application/vnd.openxmlformats-officedocument.presentationml.slide+xml"/>
  <Override PartName="/ppt/slides/slide158.xml" ContentType="application/vnd.openxmlformats-officedocument.presentationml.slide+xml"/>
  <Override PartName="/ppt/slides/slide176.xml" ContentType="application/vnd.openxmlformats-officedocument.presentationml.slide+xml"/>
  <Override PartName="/ppt/slides/slide99.xml" ContentType="application/vnd.openxmlformats-officedocument.presentationml.slide+xml"/>
  <Override PartName="/ppt/slides/slide118.xml" ContentType="application/vnd.openxmlformats-officedocument.presentationml.slide+xml"/>
  <Override PartName="/ppt/slides/slide136.xml" ContentType="application/vnd.openxmlformats-officedocument.presentationml.slide+xml"/>
  <Override PartName="/ppt/slides/slide165.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slides/slide125.xml" ContentType="application/vnd.openxmlformats-officedocument.presentationml.slide+xml"/>
  <Override PartName="/ppt/slides/slide143.xml" ContentType="application/vnd.openxmlformats-officedocument.presentationml.slide+xml"/>
  <Override PartName="/ppt/slides/slide154.xml" ContentType="application/vnd.openxmlformats-officedocument.presentationml.slide+xml"/>
  <Override PartName="/ppt/slides/slide172.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32.xml" ContentType="application/vnd.openxmlformats-officedocument.presentationml.slide+xml"/>
  <Override PartName="/ppt/slides/slide150.xml" ContentType="application/vnd.openxmlformats-officedocument.presentationml.slide+xml"/>
  <Override PartName="/ppt/slides/slide161.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s/slide159.xml" ContentType="application/vnd.openxmlformats-officedocument.presentationml.slide+xml"/>
  <Override PartName="/ppt/slides/slide119.xml" ContentType="application/vnd.openxmlformats-officedocument.presentationml.slide+xml"/>
  <Override PartName="/ppt/slides/slide148.xml" ContentType="application/vnd.openxmlformats-officedocument.presentationml.slide+xml"/>
  <Override PartName="/ppt/slides/slide166.xml" ContentType="application/vnd.openxmlformats-officedocument.presentationml.slide+xml"/>
  <Override PartName="/ppt/slides/slide177.xml" ContentType="application/vnd.openxmlformats-officedocument.presentationml.slide+xml"/>
  <Override PartName="/ppt/slideLayouts/slideLayout10.xml" ContentType="application/vnd.openxmlformats-officedocument.presentationml.slideLayout+xml"/>
  <Override PartName="/ppt/slides/slide89.xml" ContentType="application/vnd.openxmlformats-officedocument.presentationml.slide+xml"/>
  <Override PartName="/ppt/slides/slide108.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s/slide155.xml" ContentType="application/vnd.openxmlformats-officedocument.presentationml.slide+xml"/>
  <Override PartName="/ppt/slides/slide173.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slides/slide115.xml" ContentType="application/vnd.openxmlformats-officedocument.presentationml.slide+xml"/>
  <Override PartName="/ppt/slides/slide144.xml" ContentType="application/vnd.openxmlformats-officedocument.presentationml.slide+xml"/>
  <Override PartName="/ppt/slides/slide162.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s/slide151.xml" ContentType="application/vnd.openxmlformats-officedocument.presentationml.slide+xml"/>
  <Override PartName="/ppt/slides/slide180.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s/slide140.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s/slide149.xml" ContentType="application/vnd.openxmlformats-officedocument.presentationml.slide+xml"/>
  <Override PartName="/ppt/slides/slide178.xml" ContentType="application/vnd.openxmlformats-officedocument.presentationml.slide+xml"/>
  <Override PartName="/ppt/slideLayouts/slideLayout11.xml" ContentType="application/vnd.openxmlformats-officedocument.presentationml.slideLayout+xml"/>
  <Override PartName="/ppt/slides/slide138.xml" ContentType="application/vnd.openxmlformats-officedocument.presentationml.slide+xml"/>
  <Override PartName="/ppt/slides/slide167.xml" ContentType="application/vnd.openxmlformats-officedocument.presentationml.slide+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slides/slide145.xml" ContentType="application/vnd.openxmlformats-officedocument.presentationml.slide+xml"/>
  <Override PartName="/ppt/slides/slide156.xml" ContentType="application/vnd.openxmlformats-officedocument.presentationml.slide+xml"/>
  <Override PartName="/ppt/slides/slide174.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s/slide134.xml" ContentType="application/vnd.openxmlformats-officedocument.presentationml.slide+xml"/>
  <Override PartName="/ppt/slides/slide163.xml" ContentType="application/vnd.openxmlformats-officedocument.presentationml.slide+xml"/>
  <Override PartName="/ppt/slides/slide181.xml" ContentType="application/vnd.openxmlformats-officedocument.presentationml.slide+xml"/>
  <Override PartName="/ppt/slideLayouts/slideLayout9.xml" ContentType="application/vnd.openxmlformats-officedocument.presentationml.slideLayou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slides/slide141.xml" ContentType="application/vnd.openxmlformats-officedocument.presentationml.slide+xml"/>
  <Override PartName="/ppt/slides/slide152.xml" ContentType="application/vnd.openxmlformats-officedocument.presentationml.slide+xml"/>
  <Override PartName="/ppt/slides/slide170.xml" ContentType="application/vnd.openxmlformats-officedocument.presentationml.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Layouts/slideLayout5.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s/slide20.xml" ContentType="application/vnd.openxmlformats-officedocument.presentationml.slide+xml"/>
  <Override PartName="/ppt/slides/slide168.xml" ContentType="application/vnd.openxmlformats-officedocument.presentationml.slide+xml"/>
  <Override PartName="/ppt/slides/slide179.xml" ContentType="application/vnd.openxmlformats-officedocument.presentationml.slide+xml"/>
  <Override PartName="/ppt/slides/slide139.xml" ContentType="application/vnd.openxmlformats-officedocument.presentationml.slide+xml"/>
  <Override PartName="/ppt/slides/slide157.xml" ContentType="application/vnd.openxmlformats-officedocument.presentationml.slide+xml"/>
  <Override PartName="/ppt/slides/slide98.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slides/slide146.xml" ContentType="application/vnd.openxmlformats-officedocument.presentationml.slide+xml"/>
  <Override PartName="/ppt/slides/slide164.xml" ContentType="application/vnd.openxmlformats-officedocument.presentationml.slide+xml"/>
  <Override PartName="/ppt/slides/slide175.xml" ContentType="application/vnd.openxmlformats-officedocument.presentationml.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slides/slide153.xml" ContentType="application/vnd.openxmlformats-officedocument.presentationml.slide+xml"/>
  <Override PartName="/ppt/slides/slide171.xml" ContentType="application/vnd.openxmlformats-officedocument.presentationml.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s/slide160.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98" r:id="rId3"/>
    <p:sldId id="257" r:id="rId4"/>
    <p:sldId id="258" r:id="rId5"/>
    <p:sldId id="259" r:id="rId6"/>
    <p:sldId id="260" r:id="rId7"/>
    <p:sldId id="267" r:id="rId8"/>
    <p:sldId id="261" r:id="rId9"/>
    <p:sldId id="262" r:id="rId10"/>
    <p:sldId id="266" r:id="rId11"/>
    <p:sldId id="263" r:id="rId12"/>
    <p:sldId id="268"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3" r:id="rId26"/>
    <p:sldId id="284" r:id="rId27"/>
    <p:sldId id="285" r:id="rId28"/>
    <p:sldId id="286" r:id="rId29"/>
    <p:sldId id="287" r:id="rId30"/>
    <p:sldId id="288" r:id="rId31"/>
    <p:sldId id="290" r:id="rId32"/>
    <p:sldId id="289" r:id="rId33"/>
    <p:sldId id="291" r:id="rId34"/>
    <p:sldId id="292" r:id="rId35"/>
    <p:sldId id="293" r:id="rId36"/>
    <p:sldId id="294" r:id="rId37"/>
    <p:sldId id="295" r:id="rId38"/>
    <p:sldId id="296" r:id="rId39"/>
    <p:sldId id="297" r:id="rId40"/>
    <p:sldId id="299" r:id="rId41"/>
    <p:sldId id="300" r:id="rId42"/>
    <p:sldId id="301" r:id="rId43"/>
    <p:sldId id="302" r:id="rId44"/>
    <p:sldId id="304" r:id="rId45"/>
    <p:sldId id="305" r:id="rId46"/>
    <p:sldId id="306" r:id="rId47"/>
    <p:sldId id="307" r:id="rId48"/>
    <p:sldId id="308" r:id="rId49"/>
    <p:sldId id="309" r:id="rId50"/>
    <p:sldId id="342" r:id="rId51"/>
    <p:sldId id="343" r:id="rId52"/>
    <p:sldId id="344" r:id="rId53"/>
    <p:sldId id="345" r:id="rId54"/>
    <p:sldId id="314" r:id="rId55"/>
    <p:sldId id="315" r:id="rId56"/>
    <p:sldId id="316" r:id="rId57"/>
    <p:sldId id="335" r:id="rId58"/>
    <p:sldId id="336" r:id="rId59"/>
    <p:sldId id="337" r:id="rId60"/>
    <p:sldId id="346" r:id="rId61"/>
    <p:sldId id="347" r:id="rId62"/>
    <p:sldId id="348" r:id="rId63"/>
    <p:sldId id="349" r:id="rId64"/>
    <p:sldId id="350" r:id="rId65"/>
    <p:sldId id="351" r:id="rId66"/>
    <p:sldId id="352" r:id="rId67"/>
    <p:sldId id="353" r:id="rId68"/>
    <p:sldId id="354" r:id="rId69"/>
    <p:sldId id="317" r:id="rId70"/>
    <p:sldId id="318" r:id="rId71"/>
    <p:sldId id="397" r:id="rId72"/>
    <p:sldId id="398" r:id="rId73"/>
    <p:sldId id="319" r:id="rId74"/>
    <p:sldId id="399" r:id="rId75"/>
    <p:sldId id="402" r:id="rId76"/>
    <p:sldId id="403" r:id="rId77"/>
    <p:sldId id="404" r:id="rId78"/>
    <p:sldId id="400" r:id="rId79"/>
    <p:sldId id="401" r:id="rId80"/>
    <p:sldId id="405" r:id="rId81"/>
    <p:sldId id="406" r:id="rId82"/>
    <p:sldId id="407" r:id="rId83"/>
    <p:sldId id="410" r:id="rId84"/>
    <p:sldId id="356" r:id="rId85"/>
    <p:sldId id="411" r:id="rId86"/>
    <p:sldId id="412" r:id="rId87"/>
    <p:sldId id="413" r:id="rId88"/>
    <p:sldId id="357" r:id="rId89"/>
    <p:sldId id="320" r:id="rId90"/>
    <p:sldId id="321" r:id="rId91"/>
    <p:sldId id="414" r:id="rId92"/>
    <p:sldId id="415" r:id="rId93"/>
    <p:sldId id="416" r:id="rId94"/>
    <p:sldId id="417" r:id="rId95"/>
    <p:sldId id="418" r:id="rId96"/>
    <p:sldId id="358" r:id="rId97"/>
    <p:sldId id="419" r:id="rId98"/>
    <p:sldId id="359" r:id="rId99"/>
    <p:sldId id="420" r:id="rId100"/>
    <p:sldId id="421" r:id="rId101"/>
    <p:sldId id="360" r:id="rId102"/>
    <p:sldId id="422" r:id="rId103"/>
    <p:sldId id="322" r:id="rId104"/>
    <p:sldId id="362" r:id="rId105"/>
    <p:sldId id="423" r:id="rId106"/>
    <p:sldId id="363" r:id="rId107"/>
    <p:sldId id="424" r:id="rId108"/>
    <p:sldId id="425" r:id="rId109"/>
    <p:sldId id="364" r:id="rId110"/>
    <p:sldId id="426" r:id="rId111"/>
    <p:sldId id="365" r:id="rId112"/>
    <p:sldId id="427" r:id="rId113"/>
    <p:sldId id="428" r:id="rId114"/>
    <p:sldId id="324" r:id="rId115"/>
    <p:sldId id="325" r:id="rId116"/>
    <p:sldId id="429" r:id="rId117"/>
    <p:sldId id="368" r:id="rId118"/>
    <p:sldId id="430" r:id="rId119"/>
    <p:sldId id="369" r:id="rId120"/>
    <p:sldId id="431" r:id="rId121"/>
    <p:sldId id="371" r:id="rId122"/>
    <p:sldId id="432" r:id="rId123"/>
    <p:sldId id="433" r:id="rId124"/>
    <p:sldId id="434" r:id="rId125"/>
    <p:sldId id="373" r:id="rId126"/>
    <p:sldId id="374" r:id="rId127"/>
    <p:sldId id="326" r:id="rId128"/>
    <p:sldId id="375" r:id="rId129"/>
    <p:sldId id="435" r:id="rId130"/>
    <p:sldId id="436" r:id="rId131"/>
    <p:sldId id="376" r:id="rId132"/>
    <p:sldId id="437" r:id="rId133"/>
    <p:sldId id="377" r:id="rId134"/>
    <p:sldId id="438" r:id="rId135"/>
    <p:sldId id="378" r:id="rId136"/>
    <p:sldId id="463" r:id="rId137"/>
    <p:sldId id="379" r:id="rId138"/>
    <p:sldId id="439" r:id="rId139"/>
    <p:sldId id="440" r:id="rId140"/>
    <p:sldId id="441" r:id="rId141"/>
    <p:sldId id="442" r:id="rId142"/>
    <p:sldId id="327" r:id="rId143"/>
    <p:sldId id="443" r:id="rId144"/>
    <p:sldId id="380" r:id="rId145"/>
    <p:sldId id="444" r:id="rId146"/>
    <p:sldId id="328" r:id="rId147"/>
    <p:sldId id="329" r:id="rId148"/>
    <p:sldId id="445" r:id="rId149"/>
    <p:sldId id="382" r:id="rId150"/>
    <p:sldId id="446" r:id="rId151"/>
    <p:sldId id="383" r:id="rId152"/>
    <p:sldId id="447" r:id="rId153"/>
    <p:sldId id="448" r:id="rId154"/>
    <p:sldId id="449" r:id="rId155"/>
    <p:sldId id="384" r:id="rId156"/>
    <p:sldId id="450" r:id="rId157"/>
    <p:sldId id="385" r:id="rId158"/>
    <p:sldId id="451" r:id="rId159"/>
    <p:sldId id="452" r:id="rId160"/>
    <p:sldId id="330" r:id="rId161"/>
    <p:sldId id="331" r:id="rId162"/>
    <p:sldId id="453" r:id="rId163"/>
    <p:sldId id="386" r:id="rId164"/>
    <p:sldId id="464" r:id="rId165"/>
    <p:sldId id="387" r:id="rId166"/>
    <p:sldId id="454" r:id="rId167"/>
    <p:sldId id="388" r:id="rId168"/>
    <p:sldId id="455" r:id="rId169"/>
    <p:sldId id="456" r:id="rId170"/>
    <p:sldId id="333" r:id="rId171"/>
    <p:sldId id="390" r:id="rId172"/>
    <p:sldId id="391" r:id="rId173"/>
    <p:sldId id="457" r:id="rId174"/>
    <p:sldId id="458" r:id="rId175"/>
    <p:sldId id="459" r:id="rId176"/>
    <p:sldId id="460" r:id="rId177"/>
    <p:sldId id="392" r:id="rId178"/>
    <p:sldId id="461" r:id="rId179"/>
    <p:sldId id="393" r:id="rId180"/>
    <p:sldId id="462" r:id="rId181"/>
    <p:sldId id="394" r:id="rId18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84" autoAdjust="0"/>
    <p:restoredTop sz="94660"/>
  </p:normalViewPr>
  <p:slideViewPr>
    <p:cSldViewPr>
      <p:cViewPr>
        <p:scale>
          <a:sx n="60" d="100"/>
          <a:sy n="60" d="100"/>
        </p:scale>
        <p:origin x="-1450" y="-16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75" Type="http://schemas.openxmlformats.org/officeDocument/2006/relationships/slide" Target="slides/slide174.xml"/><Relationship Id="rId170" Type="http://schemas.openxmlformats.org/officeDocument/2006/relationships/slide" Target="slides/slide169.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181" Type="http://schemas.openxmlformats.org/officeDocument/2006/relationships/slide" Target="slides/slide180.xml"/><Relationship Id="rId186" Type="http://schemas.openxmlformats.org/officeDocument/2006/relationships/tableStyles" Target="tableStyle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slide" Target="slides/slide175.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slide" Target="slides/slide181.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4" Type="http://schemas.openxmlformats.org/officeDocument/2006/relationships/slide" Target="slides/slide3.xml"/><Relationship Id="rId9" Type="http://schemas.openxmlformats.org/officeDocument/2006/relationships/slide" Target="slides/slide8.xml"/><Relationship Id="rId172" Type="http://schemas.openxmlformats.org/officeDocument/2006/relationships/slide" Target="slides/slide171.xml"/><Relationship Id="rId180" Type="http://schemas.openxmlformats.org/officeDocument/2006/relationships/slide" Target="slides/slide179.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presProps" Target="pres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viewProps" Target="viewProp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7" name="Равнобедренный треугольник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Заголовок 7"/>
          <p:cNvSpPr>
            <a:spLocks noGrp="1"/>
          </p:cNvSpPr>
          <p:nvPr>
            <p:ph type="ctrTitle"/>
          </p:nvPr>
        </p:nvSpPr>
        <p:spPr>
          <a:xfrm>
            <a:off x="540544" y="776288"/>
            <a:ext cx="8062912" cy="1470025"/>
          </a:xfrm>
        </p:spPr>
        <p:txBody>
          <a:bodyPr anchor="b">
            <a:normAutofit/>
          </a:bodyPr>
          <a:lstStyle>
            <a:lvl1pPr algn="r">
              <a:defRPr sz="4400"/>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a:xfrm>
            <a:off x="1371600" y="6012656"/>
            <a:ext cx="5791200" cy="365125"/>
          </a:xfrm>
        </p:spPr>
        <p:txBody>
          <a:bodyPr tIns="0" bIns="0" anchor="t"/>
          <a:lstStyle>
            <a:lvl1pPr algn="r">
              <a:defRPr sz="1000"/>
            </a:lvl1pPr>
          </a:lstStyle>
          <a:p>
            <a:fld id="{2D8F686E-36CB-407D-A790-0BF1E6FACFC0}" type="datetimeFigureOut">
              <a:rPr lang="ru-RU" smtClean="0"/>
              <a:pPr/>
              <a:t>01.02.2016</a:t>
            </a:fld>
            <a:endParaRPr lang="ru-RU"/>
          </a:p>
        </p:txBody>
      </p:sp>
      <p:sp>
        <p:nvSpPr>
          <p:cNvPr id="17" name="Нижний колонтитул 16"/>
          <p:cNvSpPr>
            <a:spLocks noGrp="1"/>
          </p:cNvSpPr>
          <p:nvPr>
            <p:ph type="ftr" sz="quarter" idx="11"/>
          </p:nvPr>
        </p:nvSpPr>
        <p:spPr>
          <a:xfrm>
            <a:off x="1371600" y="5650704"/>
            <a:ext cx="5791200" cy="365125"/>
          </a:xfrm>
        </p:spPr>
        <p:txBody>
          <a:bodyPr tIns="0" bIns="0" anchor="b"/>
          <a:lstStyle>
            <a:lvl1pPr algn="r">
              <a:defRPr sz="1100"/>
            </a:lvl1pPr>
          </a:lstStyle>
          <a:p>
            <a:endParaRPr lang="ru-RU"/>
          </a:p>
        </p:txBody>
      </p:sp>
      <p:sp>
        <p:nvSpPr>
          <p:cNvPr id="29" name="Номер слайда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11CFB4CB-F677-41AC-80FF-AB624E7C7821}"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2D8F686E-36CB-407D-A790-0BF1E6FACFC0}" type="datetimeFigureOut">
              <a:rPr lang="ru-RU" smtClean="0"/>
              <a:pPr/>
              <a:t>01.02.2016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1CFB4CB-F677-41AC-80FF-AB624E7C7821}"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81800" y="381000"/>
            <a:ext cx="1905000" cy="5486400"/>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381000"/>
            <a:ext cx="6248400" cy="5486400"/>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2D8F686E-36CB-407D-A790-0BF1E6FACFC0}" type="datetimeFigureOut">
              <a:rPr lang="ru-RU" smtClean="0"/>
              <a:pPr/>
              <a:t>01.02.2016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1CFB4CB-F677-41AC-80FF-AB624E7C7821}"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67494"/>
            <a:ext cx="8229600" cy="1399032"/>
          </a:xfrm>
        </p:spPr>
        <p:txBody>
          <a:bodyPr/>
          <a:lstStyle/>
          <a:p>
            <a:r>
              <a:rPr kumimoji="0" lang="ru-RU" smtClean="0"/>
              <a:t>Образец заголовка</a:t>
            </a:r>
            <a:endParaRPr kumimoji="0" lang="en-US"/>
          </a:p>
        </p:txBody>
      </p:sp>
      <p:sp>
        <p:nvSpPr>
          <p:cNvPr id="3" name="Содержимое 2"/>
          <p:cNvSpPr>
            <a:spLocks noGrp="1"/>
          </p:cNvSpPr>
          <p:nvPr>
            <p:ph idx="1"/>
          </p:nvPr>
        </p:nvSpPr>
        <p:spPr>
          <a:xfrm>
            <a:off x="457200" y="1882808"/>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a:xfrm>
            <a:off x="4791456" y="6480048"/>
            <a:ext cx="2133600" cy="301752"/>
          </a:xfrm>
        </p:spPr>
        <p:txBody>
          <a:bodyPr/>
          <a:lstStyle/>
          <a:p>
            <a:fld id="{2D8F686E-36CB-407D-A790-0BF1E6FACFC0}" type="datetimeFigureOut">
              <a:rPr lang="ru-RU" smtClean="0"/>
              <a:pPr/>
              <a:t>01.02.2016</a:t>
            </a:fld>
            <a:endParaRPr lang="ru-RU"/>
          </a:p>
        </p:txBody>
      </p:sp>
      <p:sp>
        <p:nvSpPr>
          <p:cNvPr id="5" name="Нижний колонтитул 4"/>
          <p:cNvSpPr>
            <a:spLocks noGrp="1"/>
          </p:cNvSpPr>
          <p:nvPr>
            <p:ph type="ftr" sz="quarter" idx="11"/>
          </p:nvPr>
        </p:nvSpPr>
        <p:spPr>
          <a:xfrm>
            <a:off x="457200" y="6480969"/>
            <a:ext cx="4260056" cy="300831"/>
          </a:xfrm>
        </p:spPr>
        <p:txBody>
          <a:bodyPr/>
          <a:lstStyle/>
          <a:p>
            <a:endParaRPr lang="ru-RU"/>
          </a:p>
        </p:txBody>
      </p:sp>
      <p:sp>
        <p:nvSpPr>
          <p:cNvPr id="6" name="Номер слайда 5"/>
          <p:cNvSpPr>
            <a:spLocks noGrp="1"/>
          </p:cNvSpPr>
          <p:nvPr>
            <p:ph type="sldNum" sz="quarter" idx="12"/>
          </p:nvPr>
        </p:nvSpPr>
        <p:spPr/>
        <p:txBody>
          <a:bodyPr/>
          <a:lstStyle/>
          <a:p>
            <a:fld id="{11CFB4CB-F677-41AC-80FF-AB624E7C7821}"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2">
        <a:schemeClr val="bg1"/>
      </p:bgRef>
    </p:bg>
    <p:spTree>
      <p:nvGrpSpPr>
        <p:cNvPr id="1" name=""/>
        <p:cNvGrpSpPr/>
        <p:nvPr/>
      </p:nvGrpSpPr>
      <p:grpSpPr>
        <a:xfrm>
          <a:off x="0" y="0"/>
          <a:ext cx="0" cy="0"/>
          <a:chOff x="0" y="0"/>
          <a:chExt cx="0" cy="0"/>
        </a:xfrm>
      </p:grpSpPr>
      <p:sp>
        <p:nvSpPr>
          <p:cNvPr id="9" name="Прямоугольный треугольник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Равнобедренный треугольник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Дата 3"/>
          <p:cNvSpPr>
            <a:spLocks noGrp="1"/>
          </p:cNvSpPr>
          <p:nvPr>
            <p:ph type="dt" sz="half" idx="10"/>
          </p:nvPr>
        </p:nvSpPr>
        <p:spPr>
          <a:xfrm>
            <a:off x="6955632" y="6477000"/>
            <a:ext cx="2133600" cy="304800"/>
          </a:xfrm>
        </p:spPr>
        <p:txBody>
          <a:bodyPr/>
          <a:lstStyle/>
          <a:p>
            <a:fld id="{2D8F686E-36CB-407D-A790-0BF1E6FACFC0}" type="datetimeFigureOut">
              <a:rPr lang="ru-RU" smtClean="0"/>
              <a:pPr/>
              <a:t>01.02.2016</a:t>
            </a:fld>
            <a:endParaRPr lang="ru-RU"/>
          </a:p>
        </p:txBody>
      </p:sp>
      <p:sp>
        <p:nvSpPr>
          <p:cNvPr id="5" name="Нижний колонтитул 4"/>
          <p:cNvSpPr>
            <a:spLocks noGrp="1"/>
          </p:cNvSpPr>
          <p:nvPr>
            <p:ph type="ftr" sz="quarter" idx="11"/>
          </p:nvPr>
        </p:nvSpPr>
        <p:spPr>
          <a:xfrm>
            <a:off x="2619376" y="6480969"/>
            <a:ext cx="4260056" cy="300831"/>
          </a:xfrm>
        </p:spPr>
        <p:txBody>
          <a:bodyPr/>
          <a:lstStyle/>
          <a:p>
            <a:endParaRPr lang="ru-RU"/>
          </a:p>
        </p:txBody>
      </p:sp>
      <p:sp>
        <p:nvSpPr>
          <p:cNvPr id="6" name="Номер слайда 5"/>
          <p:cNvSpPr>
            <a:spLocks noGrp="1"/>
          </p:cNvSpPr>
          <p:nvPr>
            <p:ph type="sldNum" sz="quarter" idx="12"/>
          </p:nvPr>
        </p:nvSpPr>
        <p:spPr>
          <a:xfrm>
            <a:off x="8451056" y="809624"/>
            <a:ext cx="502920" cy="300831"/>
          </a:xfrm>
        </p:spPr>
        <p:txBody>
          <a:bodyPr/>
          <a:lstStyle/>
          <a:p>
            <a:fld id="{11CFB4CB-F677-41AC-80FF-AB624E7C7821}" type="slidenum">
              <a:rPr lang="ru-RU" smtClean="0"/>
              <a:pPr/>
              <a:t>‹#›</a:t>
            </a:fld>
            <a:endParaRPr lang="ru-RU"/>
          </a:p>
        </p:txBody>
      </p:sp>
      <p:cxnSp>
        <p:nvCxnSpPr>
          <p:cNvPr id="11" name="Прямая соединительная линия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Прямая соединительная линия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Заголовок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marL="0" algn="l">
              <a:defRPr/>
            </a:lvl1p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4791456" y="6480969"/>
            <a:ext cx="2133600" cy="301752"/>
          </a:xfrm>
        </p:spPr>
        <p:txBody>
          <a:bodyPr/>
          <a:lstStyle/>
          <a:p>
            <a:fld id="{2D8F686E-36CB-407D-A790-0BF1E6FACFC0}" type="datetimeFigureOut">
              <a:rPr lang="ru-RU" smtClean="0"/>
              <a:pPr/>
              <a:t>01.02.2016</a:t>
            </a:fld>
            <a:endParaRPr lang="ru-RU"/>
          </a:p>
        </p:txBody>
      </p:sp>
      <p:sp>
        <p:nvSpPr>
          <p:cNvPr id="6" name="Нижний колонтитул 5"/>
          <p:cNvSpPr>
            <a:spLocks noGrp="1"/>
          </p:cNvSpPr>
          <p:nvPr>
            <p:ph type="ftr" sz="quarter" idx="11"/>
          </p:nvPr>
        </p:nvSpPr>
        <p:spPr>
          <a:xfrm>
            <a:off x="457200" y="6480969"/>
            <a:ext cx="4260056" cy="301752"/>
          </a:xfrm>
        </p:spPr>
        <p:txBody>
          <a:bodyPr/>
          <a:lstStyle/>
          <a:p>
            <a:endParaRPr lang="ru-RU"/>
          </a:p>
        </p:txBody>
      </p:sp>
      <p:sp>
        <p:nvSpPr>
          <p:cNvPr id="7" name="Номер слайда 6"/>
          <p:cNvSpPr>
            <a:spLocks noGrp="1"/>
          </p:cNvSpPr>
          <p:nvPr>
            <p:ph type="sldNum" sz="quarter" idx="12"/>
          </p:nvPr>
        </p:nvSpPr>
        <p:spPr>
          <a:xfrm>
            <a:off x="7589520" y="6480969"/>
            <a:ext cx="502920" cy="301752"/>
          </a:xfrm>
        </p:spPr>
        <p:txBody>
          <a:bodyPr/>
          <a:lstStyle/>
          <a:p>
            <a:fld id="{11CFB4CB-F677-41AC-80FF-AB624E7C7821}"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a:xfrm>
            <a:off x="4791456" y="6480969"/>
            <a:ext cx="2130552" cy="301752"/>
          </a:xfrm>
        </p:spPr>
        <p:txBody>
          <a:bodyPr/>
          <a:lstStyle/>
          <a:p>
            <a:fld id="{2D8F686E-36CB-407D-A790-0BF1E6FACFC0}" type="datetimeFigureOut">
              <a:rPr lang="ru-RU" smtClean="0"/>
              <a:pPr/>
              <a:t>01.02.2016</a:t>
            </a:fld>
            <a:endParaRPr lang="ru-RU"/>
          </a:p>
        </p:txBody>
      </p:sp>
      <p:sp>
        <p:nvSpPr>
          <p:cNvPr id="8" name="Нижний колонтитул 7"/>
          <p:cNvSpPr>
            <a:spLocks noGrp="1"/>
          </p:cNvSpPr>
          <p:nvPr>
            <p:ph type="ftr" sz="quarter" idx="11"/>
          </p:nvPr>
        </p:nvSpPr>
        <p:spPr>
          <a:xfrm>
            <a:off x="457200" y="6480969"/>
            <a:ext cx="4261104" cy="301752"/>
          </a:xfrm>
        </p:spPr>
        <p:txBody>
          <a:bodyPr/>
          <a:lstStyle/>
          <a:p>
            <a:endParaRPr lang="ru-RU"/>
          </a:p>
        </p:txBody>
      </p:sp>
      <p:sp>
        <p:nvSpPr>
          <p:cNvPr id="9" name="Номер слайда 8"/>
          <p:cNvSpPr>
            <a:spLocks noGrp="1"/>
          </p:cNvSpPr>
          <p:nvPr>
            <p:ph type="sldNum" sz="quarter" idx="12"/>
          </p:nvPr>
        </p:nvSpPr>
        <p:spPr>
          <a:xfrm>
            <a:off x="7589520" y="6483096"/>
            <a:ext cx="502920" cy="301752"/>
          </a:xfrm>
        </p:spPr>
        <p:txBody>
          <a:bodyPr/>
          <a:lstStyle>
            <a:lvl1pPr algn="ctr">
              <a:defRPr/>
            </a:lvl1pPr>
          </a:lstStyle>
          <a:p>
            <a:fld id="{11CFB4CB-F677-41AC-80FF-AB624E7C7821}"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b="0"/>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2D8F686E-36CB-407D-A790-0BF1E6FACFC0}" type="datetimeFigureOut">
              <a:rPr lang="ru-RU" smtClean="0"/>
              <a:pPr/>
              <a:t>01.02.2016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11CFB4CB-F677-41AC-80FF-AB624E7C7821}"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a:xfrm>
            <a:off x="4791456" y="6480969"/>
            <a:ext cx="2133600" cy="301752"/>
          </a:xfrm>
        </p:spPr>
        <p:txBody>
          <a:bodyPr/>
          <a:lstStyle/>
          <a:p>
            <a:fld id="{2D8F686E-36CB-407D-A790-0BF1E6FACFC0}" type="datetimeFigureOut">
              <a:rPr lang="ru-RU" smtClean="0"/>
              <a:pPr/>
              <a:t>01.02.2016</a:t>
            </a:fld>
            <a:endParaRPr lang="ru-RU"/>
          </a:p>
        </p:txBody>
      </p:sp>
      <p:sp>
        <p:nvSpPr>
          <p:cNvPr id="3" name="Нижний колонтитул 2"/>
          <p:cNvSpPr>
            <a:spLocks noGrp="1"/>
          </p:cNvSpPr>
          <p:nvPr>
            <p:ph type="ftr" sz="quarter" idx="11"/>
          </p:nvPr>
        </p:nvSpPr>
        <p:spPr>
          <a:xfrm>
            <a:off x="457200" y="6481890"/>
            <a:ext cx="4260056" cy="300831"/>
          </a:xfrm>
        </p:spPr>
        <p:txBody>
          <a:bodyPr/>
          <a:lstStyle/>
          <a:p>
            <a:endParaRPr lang="ru-RU"/>
          </a:p>
        </p:txBody>
      </p:sp>
      <p:sp>
        <p:nvSpPr>
          <p:cNvPr id="4" name="Номер слайда 3"/>
          <p:cNvSpPr>
            <a:spLocks noGrp="1"/>
          </p:cNvSpPr>
          <p:nvPr>
            <p:ph type="sldNum" sz="quarter" idx="12"/>
          </p:nvPr>
        </p:nvSpPr>
        <p:spPr>
          <a:xfrm>
            <a:off x="7589520" y="6480969"/>
            <a:ext cx="502920" cy="301752"/>
          </a:xfrm>
        </p:spPr>
        <p:txBody>
          <a:bodyPr/>
          <a:lstStyle/>
          <a:p>
            <a:fld id="{11CFB4CB-F677-41AC-80FF-AB624E7C7821}"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ru-RU" smtClean="0"/>
              <a:t>Образец заголовка</a:t>
            </a:r>
            <a:endParaRPr kumimoji="0" lang="en-US"/>
          </a:p>
        </p:txBody>
      </p:sp>
      <p:sp>
        <p:nvSpPr>
          <p:cNvPr id="3" name="Текст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6278976" y="6556248"/>
            <a:ext cx="2133600" cy="301752"/>
          </a:xfrm>
        </p:spPr>
        <p:txBody>
          <a:bodyPr/>
          <a:lstStyle>
            <a:lvl1pPr>
              <a:defRPr sz="900"/>
            </a:lvl1pPr>
          </a:lstStyle>
          <a:p>
            <a:fld id="{2D8F686E-36CB-407D-A790-0BF1E6FACFC0}" type="datetimeFigureOut">
              <a:rPr lang="ru-RU" smtClean="0"/>
              <a:pPr/>
              <a:t>01.02.2016</a:t>
            </a:fld>
            <a:endParaRPr lang="ru-RU"/>
          </a:p>
        </p:txBody>
      </p:sp>
      <p:sp>
        <p:nvSpPr>
          <p:cNvPr id="6" name="Нижний колонтитул 5"/>
          <p:cNvSpPr>
            <a:spLocks noGrp="1"/>
          </p:cNvSpPr>
          <p:nvPr>
            <p:ph type="ftr" sz="quarter" idx="11"/>
          </p:nvPr>
        </p:nvSpPr>
        <p:spPr>
          <a:xfrm>
            <a:off x="1135856" y="6556248"/>
            <a:ext cx="5143120" cy="301752"/>
          </a:xfrm>
        </p:spPr>
        <p:txBody>
          <a:bodyPr/>
          <a:lstStyle>
            <a:lvl1pPr>
              <a:defRPr sz="900"/>
            </a:lvl1pPr>
          </a:lstStyle>
          <a:p>
            <a:endParaRPr lang="ru-RU"/>
          </a:p>
        </p:txBody>
      </p:sp>
      <p:sp>
        <p:nvSpPr>
          <p:cNvPr id="7" name="Номер слайда 6"/>
          <p:cNvSpPr>
            <a:spLocks noGrp="1"/>
          </p:cNvSpPr>
          <p:nvPr>
            <p:ph type="sldNum" sz="quarter" idx="12"/>
          </p:nvPr>
        </p:nvSpPr>
        <p:spPr>
          <a:xfrm>
            <a:off x="8410576" y="6556248"/>
            <a:ext cx="502920" cy="301752"/>
          </a:xfrm>
        </p:spPr>
        <p:txBody>
          <a:bodyPr/>
          <a:lstStyle>
            <a:lvl1pPr>
              <a:defRPr sz="900"/>
            </a:lvl1pPr>
          </a:lstStyle>
          <a:p>
            <a:fld id="{11CFB4CB-F677-41AC-80FF-AB624E7C7821}"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a:xfrm>
            <a:off x="6108192" y="6556248"/>
            <a:ext cx="2103120" cy="301752"/>
          </a:xfrm>
        </p:spPr>
        <p:txBody>
          <a:bodyPr/>
          <a:lstStyle>
            <a:lvl1pPr>
              <a:defRPr sz="900"/>
            </a:lvl1pPr>
          </a:lstStyle>
          <a:p>
            <a:fld id="{2D8F686E-36CB-407D-A790-0BF1E6FACFC0}" type="datetimeFigureOut">
              <a:rPr lang="ru-RU" smtClean="0"/>
              <a:pPr/>
              <a:t>01.02.2016</a:t>
            </a:fld>
            <a:endParaRPr lang="ru-RU"/>
          </a:p>
        </p:txBody>
      </p:sp>
      <p:sp>
        <p:nvSpPr>
          <p:cNvPr id="6" name="Нижний колонтитул 5"/>
          <p:cNvSpPr>
            <a:spLocks noGrp="1"/>
          </p:cNvSpPr>
          <p:nvPr>
            <p:ph type="ftr" sz="quarter" idx="11"/>
          </p:nvPr>
        </p:nvSpPr>
        <p:spPr>
          <a:xfrm>
            <a:off x="1170432" y="6557169"/>
            <a:ext cx="4948072" cy="301752"/>
          </a:xfrm>
        </p:spPr>
        <p:txBody>
          <a:bodyPr/>
          <a:lstStyle>
            <a:lvl1pPr>
              <a:defRPr sz="900"/>
            </a:lvl1pPr>
          </a:lstStyle>
          <a:p>
            <a:endParaRPr lang="ru-RU"/>
          </a:p>
        </p:txBody>
      </p:sp>
      <p:sp>
        <p:nvSpPr>
          <p:cNvPr id="7" name="Номер слайда 6"/>
          <p:cNvSpPr>
            <a:spLocks noGrp="1"/>
          </p:cNvSpPr>
          <p:nvPr>
            <p:ph type="sldNum" sz="quarter" idx="12"/>
          </p:nvPr>
        </p:nvSpPr>
        <p:spPr>
          <a:xfrm>
            <a:off x="8217192" y="6556248"/>
            <a:ext cx="365760" cy="301752"/>
          </a:xfrm>
        </p:spPr>
        <p:txBody>
          <a:bodyPr/>
          <a:lstStyle>
            <a:lvl1pPr algn="ctr">
              <a:defRPr sz="900"/>
            </a:lvl1pPr>
          </a:lstStyle>
          <a:p>
            <a:fld id="{11CFB4CB-F677-41AC-80FF-AB624E7C7821}"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Прямоугольный треугольник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Прямая соединительная линия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Прямая соединительная линия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Заголовок 21"/>
          <p:cNvSpPr>
            <a:spLocks noGrp="1"/>
          </p:cNvSpPr>
          <p:nvPr>
            <p:ph type="title"/>
          </p:nvPr>
        </p:nvSpPr>
        <p:spPr>
          <a:xfrm>
            <a:off x="457200" y="267494"/>
            <a:ext cx="8229600" cy="1399032"/>
          </a:xfrm>
          <a:prstGeom prst="rect">
            <a:avLst/>
          </a:prstGeom>
        </p:spPr>
        <p:txBody>
          <a:bodyPr vert="horz" anchor="ctr">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2D8F686E-36CB-407D-A790-0BF1E6FACFC0}" type="datetimeFigureOut">
              <a:rPr lang="ru-RU" smtClean="0"/>
              <a:pPr/>
              <a:t>01.02.2016</a:t>
            </a:fld>
            <a:endParaRPr lang="ru-RU"/>
          </a:p>
        </p:txBody>
      </p:sp>
      <p:sp>
        <p:nvSpPr>
          <p:cNvPr id="3" name="Нижний колонтитул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ru-RU"/>
          </a:p>
        </p:txBody>
      </p:sp>
      <p:sp>
        <p:nvSpPr>
          <p:cNvPr id="23" name="Номер слайда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11CFB4CB-F677-41AC-80FF-AB624E7C7821}"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00.xml.rels><?xml version="1.0" encoding="UTF-8" standalone="yes"?>
<Relationships xmlns="http://schemas.openxmlformats.org/package/2006/relationships"><Relationship Id="rId2" Type="http://schemas.openxmlformats.org/officeDocument/2006/relationships/image" Target="../media/image142.jpeg"/><Relationship Id="rId1" Type="http://schemas.openxmlformats.org/officeDocument/2006/relationships/slideLayout" Target="../slideLayouts/slideLayout4.xml"/></Relationships>
</file>

<file path=ppt/slides/_rels/slide101.xml.rels><?xml version="1.0" encoding="UTF-8" standalone="yes"?>
<Relationships xmlns="http://schemas.openxmlformats.org/package/2006/relationships"><Relationship Id="rId2" Type="http://schemas.openxmlformats.org/officeDocument/2006/relationships/image" Target="../media/image143.jpeg"/><Relationship Id="rId1" Type="http://schemas.openxmlformats.org/officeDocument/2006/relationships/slideLayout" Target="../slideLayouts/slideLayout4.xml"/></Relationships>
</file>

<file path=ppt/slides/_rels/slide102.xml.rels><?xml version="1.0" encoding="UTF-8" standalone="yes"?>
<Relationships xmlns="http://schemas.openxmlformats.org/package/2006/relationships"><Relationship Id="rId2" Type="http://schemas.openxmlformats.org/officeDocument/2006/relationships/image" Target="../media/image144.jpeg"/><Relationship Id="rId1" Type="http://schemas.openxmlformats.org/officeDocument/2006/relationships/slideLayout" Target="../slideLayouts/slideLayout4.xml"/></Relationships>
</file>

<file path=ppt/slides/_rels/slide103.xml.rels><?xml version="1.0" encoding="UTF-8" standalone="yes"?>
<Relationships xmlns="http://schemas.openxmlformats.org/package/2006/relationships"><Relationship Id="rId2" Type="http://schemas.openxmlformats.org/officeDocument/2006/relationships/image" Target="../media/image145.jpe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146.jpeg"/><Relationship Id="rId1" Type="http://schemas.openxmlformats.org/officeDocument/2006/relationships/slideLayout" Target="../slideLayouts/slideLayout4.xml"/></Relationships>
</file>

<file path=ppt/slides/_rels/slide105.xml.rels><?xml version="1.0" encoding="UTF-8" standalone="yes"?>
<Relationships xmlns="http://schemas.openxmlformats.org/package/2006/relationships"><Relationship Id="rId3" Type="http://schemas.openxmlformats.org/officeDocument/2006/relationships/image" Target="../media/image148.jpeg"/><Relationship Id="rId2" Type="http://schemas.openxmlformats.org/officeDocument/2006/relationships/image" Target="../media/image147.png"/><Relationship Id="rId1" Type="http://schemas.openxmlformats.org/officeDocument/2006/relationships/slideLayout" Target="../slideLayouts/slideLayout4.xml"/></Relationships>
</file>

<file path=ppt/slides/_rels/slide106.xml.rels><?xml version="1.0" encoding="UTF-8" standalone="yes"?>
<Relationships xmlns="http://schemas.openxmlformats.org/package/2006/relationships"><Relationship Id="rId8" Type="http://schemas.openxmlformats.org/officeDocument/2006/relationships/hyperlink" Target="/wiki/1938_%D0%B3%D0%BE%D0%B4_%D0%B2_%D0%BA%D0%B8%D0%BD%D0%BE" TargetMode="External"/><Relationship Id="rId3" Type="http://schemas.openxmlformats.org/officeDocument/2006/relationships/hyperlink" Target="/wiki/%D0%90%D0%BD%D0%B3%D0%BB%D0%B8%D1%8F" TargetMode="External"/><Relationship Id="rId7" Type="http://schemas.openxmlformats.org/officeDocument/2006/relationships/hyperlink" Target="/wiki/%D0%9E%D1%81%D0%BA%D0%B0%D1%80_(%D0%BF%D1%80%D0%B5%D0%BC%D0%B8%D1%8F)" TargetMode="External"/><Relationship Id="rId2" Type="http://schemas.openxmlformats.org/officeDocument/2006/relationships/image" Target="../media/image149.jpeg"/><Relationship Id="rId1" Type="http://schemas.openxmlformats.org/officeDocument/2006/relationships/slideLayout" Target="../slideLayouts/slideLayout4.xml"/><Relationship Id="rId6" Type="http://schemas.openxmlformats.org/officeDocument/2006/relationships/hyperlink" Target="/wiki/1925" TargetMode="External"/><Relationship Id="rId5" Type="http://schemas.openxmlformats.org/officeDocument/2006/relationships/hyperlink" Target="/wiki/%D0%A2%D0%B5%D0%B0%D1%82%D1%80" TargetMode="External"/><Relationship Id="rId4" Type="http://schemas.openxmlformats.org/officeDocument/2006/relationships/hyperlink" Target="/wiki/%D0%A4%D0%B0%D0%B1%D0%B8%D0%B0%D0%BD%D1%81%D0%BA%D0%BE%D0%B5_%D0%BE%D0%B1%D1%89%D0%B5%D1%81%D1%82%D0%B2%D0%BE" TargetMode="External"/><Relationship Id="rId9" Type="http://schemas.openxmlformats.org/officeDocument/2006/relationships/hyperlink" Target="/wiki/%D0%9F%D0%B8%D0%B3%D0%BC%D0%B0%D0%BB%D0%B8%D0%BE%D0%BD_(%D1%84%D0%B8%D0%BB%D1%8C%D0%BC,_1938)" TargetMode="External"/></Relationships>
</file>

<file path=ppt/slides/_rels/slide107.xml.rels><?xml version="1.0" encoding="UTF-8" standalone="yes"?>
<Relationships xmlns="http://schemas.openxmlformats.org/package/2006/relationships"><Relationship Id="rId2" Type="http://schemas.openxmlformats.org/officeDocument/2006/relationships/image" Target="../media/image150.jpeg"/><Relationship Id="rId1" Type="http://schemas.openxmlformats.org/officeDocument/2006/relationships/slideLayout" Target="../slideLayouts/slideLayout4.xml"/></Relationships>
</file>

<file path=ppt/slides/_rels/slide108.xml.rels><?xml version="1.0" encoding="UTF-8" standalone="yes"?>
<Relationships xmlns="http://schemas.openxmlformats.org/package/2006/relationships"><Relationship Id="rId2" Type="http://schemas.openxmlformats.org/officeDocument/2006/relationships/image" Target="../media/image151.jpe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152.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image" Target="../media/image154.jpeg"/><Relationship Id="rId2" Type="http://schemas.openxmlformats.org/officeDocument/2006/relationships/image" Target="../media/image153.jpeg"/><Relationship Id="rId1" Type="http://schemas.openxmlformats.org/officeDocument/2006/relationships/slideLayout" Target="../slideLayouts/slideLayout4.xml"/></Relationships>
</file>

<file path=ppt/slides/_rels/slide111.xml.rels><?xml version="1.0" encoding="UTF-8" standalone="yes"?>
<Relationships xmlns="http://schemas.openxmlformats.org/package/2006/relationships"><Relationship Id="rId2" Type="http://schemas.openxmlformats.org/officeDocument/2006/relationships/image" Target="../media/image155.jpeg"/><Relationship Id="rId1" Type="http://schemas.openxmlformats.org/officeDocument/2006/relationships/slideLayout" Target="../slideLayouts/slideLayout4.xml"/></Relationships>
</file>

<file path=ppt/slides/_rels/slide112.xml.rels><?xml version="1.0" encoding="UTF-8" standalone="yes"?>
<Relationships xmlns="http://schemas.openxmlformats.org/package/2006/relationships"><Relationship Id="rId3" Type="http://schemas.openxmlformats.org/officeDocument/2006/relationships/image" Target="../media/image157.jpeg"/><Relationship Id="rId2" Type="http://schemas.openxmlformats.org/officeDocument/2006/relationships/image" Target="../media/image156.png"/><Relationship Id="rId1" Type="http://schemas.openxmlformats.org/officeDocument/2006/relationships/slideLayout" Target="../slideLayouts/slideLayout4.xml"/></Relationships>
</file>

<file path=ppt/slides/_rels/slide113.xml.rels><?xml version="1.0" encoding="UTF-8" standalone="yes"?>
<Relationships xmlns="http://schemas.openxmlformats.org/package/2006/relationships"><Relationship Id="rId2" Type="http://schemas.openxmlformats.org/officeDocument/2006/relationships/image" Target="../media/image158.jpeg"/><Relationship Id="rId1" Type="http://schemas.openxmlformats.org/officeDocument/2006/relationships/slideLayout" Target="../slideLayouts/slideLayout4.xml"/></Relationships>
</file>

<file path=ppt/slides/_rels/slide114.xml.rels><?xml version="1.0" encoding="UTF-8" standalone="yes"?>
<Relationships xmlns="http://schemas.openxmlformats.org/package/2006/relationships"><Relationship Id="rId2" Type="http://schemas.openxmlformats.org/officeDocument/2006/relationships/image" Target="../media/image159.jpe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160.jpeg"/><Relationship Id="rId1" Type="http://schemas.openxmlformats.org/officeDocument/2006/relationships/slideLayout" Target="../slideLayouts/slideLayout4.xml"/></Relationships>
</file>

<file path=ppt/slides/_rels/slide116.xml.rels><?xml version="1.0" encoding="UTF-8" standalone="yes"?>
<Relationships xmlns="http://schemas.openxmlformats.org/package/2006/relationships"><Relationship Id="rId2" Type="http://schemas.openxmlformats.org/officeDocument/2006/relationships/image" Target="../media/image161.jpeg"/><Relationship Id="rId1" Type="http://schemas.openxmlformats.org/officeDocument/2006/relationships/slideLayout" Target="../slideLayouts/slideLayout4.xml"/></Relationships>
</file>

<file path=ppt/slides/_rels/slide117.xml.rels><?xml version="1.0" encoding="UTF-8" standalone="yes"?>
<Relationships xmlns="http://schemas.openxmlformats.org/package/2006/relationships"><Relationship Id="rId2" Type="http://schemas.openxmlformats.org/officeDocument/2006/relationships/image" Target="../media/image162.jpeg"/><Relationship Id="rId1" Type="http://schemas.openxmlformats.org/officeDocument/2006/relationships/slideLayout" Target="../slideLayouts/slideLayout4.xml"/></Relationships>
</file>

<file path=ppt/slides/_rels/slide118.xml.rels><?xml version="1.0" encoding="UTF-8" standalone="yes"?>
<Relationships xmlns="http://schemas.openxmlformats.org/package/2006/relationships"><Relationship Id="rId2" Type="http://schemas.openxmlformats.org/officeDocument/2006/relationships/image" Target="../media/image163.jpeg"/><Relationship Id="rId1" Type="http://schemas.openxmlformats.org/officeDocument/2006/relationships/slideLayout" Target="../slideLayouts/slideLayout4.xml"/></Relationships>
</file>

<file path=ppt/slides/_rels/slide119.xml.rels><?xml version="1.0" encoding="UTF-8" standalone="yes"?>
<Relationships xmlns="http://schemas.openxmlformats.org/package/2006/relationships"><Relationship Id="rId2" Type="http://schemas.openxmlformats.org/officeDocument/2006/relationships/image" Target="../media/image164.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120.xml.rels><?xml version="1.0" encoding="UTF-8" standalone="yes"?>
<Relationships xmlns="http://schemas.openxmlformats.org/package/2006/relationships"><Relationship Id="rId2" Type="http://schemas.openxmlformats.org/officeDocument/2006/relationships/image" Target="../media/image165.jpeg"/><Relationship Id="rId1" Type="http://schemas.openxmlformats.org/officeDocument/2006/relationships/slideLayout" Target="../slideLayouts/slideLayout4.xml"/></Relationships>
</file>

<file path=ppt/slides/_rels/slide121.xml.rels><?xml version="1.0" encoding="UTF-8" standalone="yes"?>
<Relationships xmlns="http://schemas.openxmlformats.org/package/2006/relationships"><Relationship Id="rId2" Type="http://schemas.openxmlformats.org/officeDocument/2006/relationships/image" Target="../media/image166.jpeg"/><Relationship Id="rId1" Type="http://schemas.openxmlformats.org/officeDocument/2006/relationships/slideLayout" Target="../slideLayouts/slideLayout4.xml"/></Relationships>
</file>

<file path=ppt/slides/_rels/slide122.xml.rels><?xml version="1.0" encoding="UTF-8" standalone="yes"?>
<Relationships xmlns="http://schemas.openxmlformats.org/package/2006/relationships"><Relationship Id="rId3" Type="http://schemas.openxmlformats.org/officeDocument/2006/relationships/image" Target="../media/image168.jpeg"/><Relationship Id="rId2" Type="http://schemas.openxmlformats.org/officeDocument/2006/relationships/image" Target="../media/image167.jpeg"/><Relationship Id="rId1" Type="http://schemas.openxmlformats.org/officeDocument/2006/relationships/slideLayout" Target="../slideLayouts/slideLayout4.xml"/><Relationship Id="rId4" Type="http://schemas.openxmlformats.org/officeDocument/2006/relationships/image" Target="../media/image169.jpeg"/></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image" Target="../media/image170.jpeg"/><Relationship Id="rId1" Type="http://schemas.openxmlformats.org/officeDocument/2006/relationships/slideLayout" Target="../slideLayouts/slideLayout4.xml"/></Relationships>
</file>

<file path=ppt/slides/_rels/slide126.xml.rels><?xml version="1.0" encoding="UTF-8" standalone="yes"?>
<Relationships xmlns="http://schemas.openxmlformats.org/package/2006/relationships"><Relationship Id="rId3" Type="http://schemas.openxmlformats.org/officeDocument/2006/relationships/image" Target="../media/image172.jpeg"/><Relationship Id="rId2" Type="http://schemas.openxmlformats.org/officeDocument/2006/relationships/image" Target="../media/image171.jpeg"/><Relationship Id="rId1" Type="http://schemas.openxmlformats.org/officeDocument/2006/relationships/slideLayout" Target="../slideLayouts/slideLayout4.xml"/><Relationship Id="rId4" Type="http://schemas.openxmlformats.org/officeDocument/2006/relationships/image" Target="../media/image173.jpeg"/></Relationships>
</file>

<file path=ppt/slides/_rels/slide127.xml.rels><?xml version="1.0" encoding="UTF-8" standalone="yes"?>
<Relationships xmlns="http://schemas.openxmlformats.org/package/2006/relationships"><Relationship Id="rId2" Type="http://schemas.openxmlformats.org/officeDocument/2006/relationships/image" Target="../media/image174.jpeg"/><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image" Target="../media/image175.jpeg"/><Relationship Id="rId1" Type="http://schemas.openxmlformats.org/officeDocument/2006/relationships/slideLayout" Target="../slideLayouts/slideLayout4.xml"/></Relationships>
</file>

<file path=ppt/slides/_rels/slide129.xml.rels><?xml version="1.0" encoding="UTF-8" standalone="yes"?>
<Relationships xmlns="http://schemas.openxmlformats.org/package/2006/relationships"><Relationship Id="rId3" Type="http://schemas.openxmlformats.org/officeDocument/2006/relationships/image" Target="../media/image177.jpeg"/><Relationship Id="rId2" Type="http://schemas.openxmlformats.org/officeDocument/2006/relationships/image" Target="../media/image176.jpeg"/><Relationship Id="rId1" Type="http://schemas.openxmlformats.org/officeDocument/2006/relationships/slideLayout" Target="../slideLayouts/slideLayout4.xml"/><Relationship Id="rId5" Type="http://schemas.openxmlformats.org/officeDocument/2006/relationships/image" Target="../media/image179.jpeg"/><Relationship Id="rId4" Type="http://schemas.openxmlformats.org/officeDocument/2006/relationships/image" Target="../media/image178.jpeg"/></Relationships>
</file>

<file path=ppt/slides/_rels/slide1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130.xml.rels><?xml version="1.0" encoding="UTF-8" standalone="yes"?>
<Relationships xmlns="http://schemas.openxmlformats.org/package/2006/relationships"><Relationship Id="rId3" Type="http://schemas.openxmlformats.org/officeDocument/2006/relationships/image" Target="../media/image181.jpeg"/><Relationship Id="rId2" Type="http://schemas.openxmlformats.org/officeDocument/2006/relationships/image" Target="../media/image180.jpeg"/><Relationship Id="rId1" Type="http://schemas.openxmlformats.org/officeDocument/2006/relationships/slideLayout" Target="../slideLayouts/slideLayout4.xml"/></Relationships>
</file>

<file path=ppt/slides/_rels/slide131.xml.rels><?xml version="1.0" encoding="UTF-8" standalone="yes"?>
<Relationships xmlns="http://schemas.openxmlformats.org/package/2006/relationships"><Relationship Id="rId2" Type="http://schemas.openxmlformats.org/officeDocument/2006/relationships/image" Target="../media/image182.jpeg"/><Relationship Id="rId1" Type="http://schemas.openxmlformats.org/officeDocument/2006/relationships/slideLayout" Target="../slideLayouts/slideLayout4.xml"/></Relationships>
</file>

<file path=ppt/slides/_rels/slide132.xml.rels><?xml version="1.0" encoding="UTF-8" standalone="yes"?>
<Relationships xmlns="http://schemas.openxmlformats.org/package/2006/relationships"><Relationship Id="rId2" Type="http://schemas.openxmlformats.org/officeDocument/2006/relationships/image" Target="../media/image183.jpeg"/><Relationship Id="rId1" Type="http://schemas.openxmlformats.org/officeDocument/2006/relationships/slideLayout" Target="../slideLayouts/slideLayout4.xml"/></Relationships>
</file>

<file path=ppt/slides/_rels/slide133.xml.rels><?xml version="1.0" encoding="UTF-8" standalone="yes"?>
<Relationships xmlns="http://schemas.openxmlformats.org/package/2006/relationships"><Relationship Id="rId2" Type="http://schemas.openxmlformats.org/officeDocument/2006/relationships/image" Target="../media/image184.jpeg"/><Relationship Id="rId1" Type="http://schemas.openxmlformats.org/officeDocument/2006/relationships/slideLayout" Target="../slideLayouts/slideLayout4.xml"/></Relationships>
</file>

<file path=ppt/slides/_rels/slide134.xml.rels><?xml version="1.0" encoding="UTF-8" standalone="yes"?>
<Relationships xmlns="http://schemas.openxmlformats.org/package/2006/relationships"><Relationship Id="rId3" Type="http://schemas.openxmlformats.org/officeDocument/2006/relationships/image" Target="../media/image186.jpeg"/><Relationship Id="rId2" Type="http://schemas.openxmlformats.org/officeDocument/2006/relationships/image" Target="../media/image185.jpeg"/><Relationship Id="rId1" Type="http://schemas.openxmlformats.org/officeDocument/2006/relationships/slideLayout" Target="../slideLayouts/slideLayout4.xml"/><Relationship Id="rId4" Type="http://schemas.openxmlformats.org/officeDocument/2006/relationships/image" Target="../media/image187.jpeg"/></Relationships>
</file>

<file path=ppt/slides/_rels/slide135.xml.rels><?xml version="1.0" encoding="UTF-8" standalone="yes"?>
<Relationships xmlns="http://schemas.openxmlformats.org/package/2006/relationships"><Relationship Id="rId2" Type="http://schemas.openxmlformats.org/officeDocument/2006/relationships/image" Target="../media/image188.jpeg"/><Relationship Id="rId1" Type="http://schemas.openxmlformats.org/officeDocument/2006/relationships/slideLayout" Target="../slideLayouts/slideLayout4.xml"/></Relationships>
</file>

<file path=ppt/slides/_rels/slide136.xml.rels><?xml version="1.0" encoding="UTF-8" standalone="yes"?>
<Relationships xmlns="http://schemas.openxmlformats.org/package/2006/relationships"><Relationship Id="rId2" Type="http://schemas.openxmlformats.org/officeDocument/2006/relationships/image" Target="../media/image189.jpeg"/><Relationship Id="rId1" Type="http://schemas.openxmlformats.org/officeDocument/2006/relationships/slideLayout" Target="../slideLayouts/slideLayout4.xml"/></Relationships>
</file>

<file path=ppt/slides/_rels/slide137.xml.rels><?xml version="1.0" encoding="UTF-8" standalone="yes"?>
<Relationships xmlns="http://schemas.openxmlformats.org/package/2006/relationships"><Relationship Id="rId2" Type="http://schemas.openxmlformats.org/officeDocument/2006/relationships/image" Target="../media/image190.jpeg"/><Relationship Id="rId1" Type="http://schemas.openxmlformats.org/officeDocument/2006/relationships/slideLayout" Target="../slideLayouts/slideLayout4.xml"/></Relationships>
</file>

<file path=ppt/slides/_rels/slide138.xml.rels><?xml version="1.0" encoding="UTF-8" standalone="yes"?>
<Relationships xmlns="http://schemas.openxmlformats.org/package/2006/relationships"><Relationship Id="rId3" Type="http://schemas.openxmlformats.org/officeDocument/2006/relationships/hyperlink" Target="https://ru.wikipedia.org/wiki/%D0%9A%D1%80%D0%B8%D1%81%D1%82%D0%B8,_%D0%90%D0%B3%D0%B0%D1%82%D0%B0" TargetMode="External"/><Relationship Id="rId2" Type="http://schemas.openxmlformats.org/officeDocument/2006/relationships/image" Target="../media/image191.jpeg"/><Relationship Id="rId1" Type="http://schemas.openxmlformats.org/officeDocument/2006/relationships/slideLayout" Target="../slideLayouts/slideLayout4.xml"/></Relationships>
</file>

<file path=ppt/slides/_rels/slide139.xml.rels><?xml version="1.0" encoding="UTF-8" standalone="yes"?>
<Relationships xmlns="http://schemas.openxmlformats.org/package/2006/relationships"><Relationship Id="rId2" Type="http://schemas.openxmlformats.org/officeDocument/2006/relationships/image" Target="../media/image192.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image" Target="../media/image193.jpeg"/><Relationship Id="rId1" Type="http://schemas.openxmlformats.org/officeDocument/2006/relationships/slideLayout" Target="../slideLayouts/slideLayout4.xml"/></Relationships>
</file>

<file path=ppt/slides/_rels/slide141.xml.rels><?xml version="1.0" encoding="UTF-8" standalone="yes"?>
<Relationships xmlns="http://schemas.openxmlformats.org/package/2006/relationships"><Relationship Id="rId2" Type="http://schemas.openxmlformats.org/officeDocument/2006/relationships/image" Target="../media/image194.jpeg"/><Relationship Id="rId1" Type="http://schemas.openxmlformats.org/officeDocument/2006/relationships/slideLayout" Target="../slideLayouts/slideLayout4.xml"/></Relationships>
</file>

<file path=ppt/slides/_rels/slide142.xml.rels><?xml version="1.0" encoding="UTF-8" standalone="yes"?>
<Relationships xmlns="http://schemas.openxmlformats.org/package/2006/relationships"><Relationship Id="rId2" Type="http://schemas.openxmlformats.org/officeDocument/2006/relationships/image" Target="../media/image195.jpeg"/><Relationship Id="rId1" Type="http://schemas.openxmlformats.org/officeDocument/2006/relationships/slideLayout" Target="../slideLayouts/slideLayout4.xml"/></Relationships>
</file>

<file path=ppt/slides/_rels/slide143.xml.rels><?xml version="1.0" encoding="UTF-8" standalone="yes"?>
<Relationships xmlns="http://schemas.openxmlformats.org/package/2006/relationships"><Relationship Id="rId2" Type="http://schemas.openxmlformats.org/officeDocument/2006/relationships/image" Target="../media/image196.jpeg"/><Relationship Id="rId1" Type="http://schemas.openxmlformats.org/officeDocument/2006/relationships/slideLayout" Target="../slideLayouts/slideLayout4.xml"/></Relationships>
</file>

<file path=ppt/slides/_rels/slide144.xml.rels><?xml version="1.0" encoding="UTF-8" standalone="yes"?>
<Relationships xmlns="http://schemas.openxmlformats.org/package/2006/relationships"><Relationship Id="rId2" Type="http://schemas.openxmlformats.org/officeDocument/2006/relationships/image" Target="../media/image197.jpeg"/><Relationship Id="rId1" Type="http://schemas.openxmlformats.org/officeDocument/2006/relationships/slideLayout" Target="../slideLayouts/slideLayout4.xml"/></Relationships>
</file>

<file path=ppt/slides/_rels/slide145.xml.rels><?xml version="1.0" encoding="UTF-8" standalone="yes"?>
<Relationships xmlns="http://schemas.openxmlformats.org/package/2006/relationships"><Relationship Id="rId2" Type="http://schemas.openxmlformats.org/officeDocument/2006/relationships/image" Target="../media/image198.jpeg"/><Relationship Id="rId1" Type="http://schemas.openxmlformats.org/officeDocument/2006/relationships/slideLayout" Target="../slideLayouts/slideLayout4.xml"/></Relationships>
</file>

<file path=ppt/slides/_rels/slide146.xml.rels><?xml version="1.0" encoding="UTF-8" standalone="yes"?>
<Relationships xmlns="http://schemas.openxmlformats.org/package/2006/relationships"><Relationship Id="rId2" Type="http://schemas.openxmlformats.org/officeDocument/2006/relationships/image" Target="../media/image199.jpeg"/><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image" Target="../media/image200.jpeg"/><Relationship Id="rId1" Type="http://schemas.openxmlformats.org/officeDocument/2006/relationships/slideLayout" Target="../slideLayouts/slideLayout4.xml"/></Relationships>
</file>

<file path=ppt/slides/_rels/slide148.xml.rels><?xml version="1.0" encoding="UTF-8" standalone="yes"?>
<Relationships xmlns="http://schemas.openxmlformats.org/package/2006/relationships"><Relationship Id="rId2" Type="http://schemas.openxmlformats.org/officeDocument/2006/relationships/image" Target="../media/image201.jpeg"/><Relationship Id="rId1" Type="http://schemas.openxmlformats.org/officeDocument/2006/relationships/slideLayout" Target="../slideLayouts/slideLayout4.xml"/></Relationships>
</file>

<file path=ppt/slides/_rels/slide149.xml.rels><?xml version="1.0" encoding="UTF-8" standalone="yes"?>
<Relationships xmlns="http://schemas.openxmlformats.org/package/2006/relationships"><Relationship Id="rId2" Type="http://schemas.openxmlformats.org/officeDocument/2006/relationships/image" Target="../media/image202.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150.xml.rels><?xml version="1.0" encoding="UTF-8" standalone="yes"?>
<Relationships xmlns="http://schemas.openxmlformats.org/package/2006/relationships"><Relationship Id="rId2" Type="http://schemas.openxmlformats.org/officeDocument/2006/relationships/image" Target="../media/image203.jpeg"/><Relationship Id="rId1" Type="http://schemas.openxmlformats.org/officeDocument/2006/relationships/slideLayout" Target="../slideLayouts/slideLayout4.xml"/></Relationships>
</file>

<file path=ppt/slides/_rels/slide151.xml.rels><?xml version="1.0" encoding="UTF-8" standalone="yes"?>
<Relationships xmlns="http://schemas.openxmlformats.org/package/2006/relationships"><Relationship Id="rId2" Type="http://schemas.openxmlformats.org/officeDocument/2006/relationships/image" Target="../media/image204.jpeg"/><Relationship Id="rId1" Type="http://schemas.openxmlformats.org/officeDocument/2006/relationships/slideLayout" Target="../slideLayouts/slideLayout4.xml"/></Relationships>
</file>

<file path=ppt/slides/_rels/slide152.xml.rels><?xml version="1.0" encoding="UTF-8" standalone="yes"?>
<Relationships xmlns="http://schemas.openxmlformats.org/package/2006/relationships"><Relationship Id="rId3" Type="http://schemas.openxmlformats.org/officeDocument/2006/relationships/image" Target="../media/image206.jpeg"/><Relationship Id="rId2" Type="http://schemas.openxmlformats.org/officeDocument/2006/relationships/image" Target="../media/image205.jpeg"/><Relationship Id="rId1" Type="http://schemas.openxmlformats.org/officeDocument/2006/relationships/slideLayout" Target="../slideLayouts/slideLayout4.xml"/></Relationships>
</file>

<file path=ppt/slides/_rels/slide153.xml.rels><?xml version="1.0" encoding="UTF-8" standalone="yes"?>
<Relationships xmlns="http://schemas.openxmlformats.org/package/2006/relationships"><Relationship Id="rId3" Type="http://schemas.openxmlformats.org/officeDocument/2006/relationships/hyperlink" Target="http://&#1096;&#1090;&#1080;&#1088;&#1083;&#1080;&#1094;.&#1088;&#1092;/v14.html" TargetMode="External"/><Relationship Id="rId2" Type="http://schemas.openxmlformats.org/officeDocument/2006/relationships/image" Target="../media/image207.jpeg"/><Relationship Id="rId1" Type="http://schemas.openxmlformats.org/officeDocument/2006/relationships/slideLayout" Target="../slideLayouts/slideLayout4.xml"/><Relationship Id="rId4" Type="http://schemas.openxmlformats.org/officeDocument/2006/relationships/image" Target="../media/image208.jpeg"/></Relationships>
</file>

<file path=ppt/slides/_rels/slide154.xml.rels><?xml version="1.0" encoding="UTF-8" standalone="yes"?>
<Relationships xmlns="http://schemas.openxmlformats.org/package/2006/relationships"><Relationship Id="rId2" Type="http://schemas.openxmlformats.org/officeDocument/2006/relationships/image" Target="../media/image209.jpeg"/><Relationship Id="rId1" Type="http://schemas.openxmlformats.org/officeDocument/2006/relationships/slideLayout" Target="../slideLayouts/slideLayout4.xml"/></Relationships>
</file>

<file path=ppt/slides/_rels/slide155.xml.rels><?xml version="1.0" encoding="UTF-8" standalone="yes"?>
<Relationships xmlns="http://schemas.openxmlformats.org/package/2006/relationships"><Relationship Id="rId2" Type="http://schemas.openxmlformats.org/officeDocument/2006/relationships/image" Target="../media/image210.png"/><Relationship Id="rId1" Type="http://schemas.openxmlformats.org/officeDocument/2006/relationships/slideLayout" Target="../slideLayouts/slideLayout4.xml"/></Relationships>
</file>

<file path=ppt/slides/_rels/slide156.xml.rels><?xml version="1.0" encoding="UTF-8" standalone="yes"?>
<Relationships xmlns="http://schemas.openxmlformats.org/package/2006/relationships"><Relationship Id="rId2" Type="http://schemas.openxmlformats.org/officeDocument/2006/relationships/image" Target="../media/image211.jpeg"/><Relationship Id="rId1" Type="http://schemas.openxmlformats.org/officeDocument/2006/relationships/slideLayout" Target="../slideLayouts/slideLayout4.xml"/></Relationships>
</file>

<file path=ppt/slides/_rels/slide157.xml.rels><?xml version="1.0" encoding="UTF-8" standalone="yes"?>
<Relationships xmlns="http://schemas.openxmlformats.org/package/2006/relationships"><Relationship Id="rId2" Type="http://schemas.openxmlformats.org/officeDocument/2006/relationships/image" Target="../media/image212.jpeg"/><Relationship Id="rId1" Type="http://schemas.openxmlformats.org/officeDocument/2006/relationships/slideLayout" Target="../slideLayouts/slideLayout4.xml"/></Relationships>
</file>

<file path=ppt/slides/_rels/slide158.xml.rels><?xml version="1.0" encoding="UTF-8" standalone="yes"?>
<Relationships xmlns="http://schemas.openxmlformats.org/package/2006/relationships"><Relationship Id="rId2" Type="http://schemas.openxmlformats.org/officeDocument/2006/relationships/image" Target="../media/image213.jpeg"/><Relationship Id="rId1" Type="http://schemas.openxmlformats.org/officeDocument/2006/relationships/slideLayout" Target="../slideLayouts/slideLayout4.xml"/></Relationships>
</file>

<file path=ppt/slides/_rels/slide159.xml.rels><?xml version="1.0" encoding="UTF-8" standalone="yes"?>
<Relationships xmlns="http://schemas.openxmlformats.org/package/2006/relationships"><Relationship Id="rId2" Type="http://schemas.openxmlformats.org/officeDocument/2006/relationships/image" Target="../media/image214.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160.xml.rels><?xml version="1.0" encoding="UTF-8" standalone="yes"?>
<Relationships xmlns="http://schemas.openxmlformats.org/package/2006/relationships"><Relationship Id="rId2" Type="http://schemas.openxmlformats.org/officeDocument/2006/relationships/image" Target="../media/image215.jpeg"/><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2" Type="http://schemas.openxmlformats.org/officeDocument/2006/relationships/image" Target="../media/image216.jpeg"/><Relationship Id="rId1" Type="http://schemas.openxmlformats.org/officeDocument/2006/relationships/slideLayout" Target="../slideLayouts/slideLayout4.xml"/></Relationships>
</file>

<file path=ppt/slides/_rels/slide162.xml.rels><?xml version="1.0" encoding="UTF-8" standalone="yes"?>
<Relationships xmlns="http://schemas.openxmlformats.org/package/2006/relationships"><Relationship Id="rId3" Type="http://schemas.openxmlformats.org/officeDocument/2006/relationships/image" Target="../media/image218.jpeg"/><Relationship Id="rId2" Type="http://schemas.openxmlformats.org/officeDocument/2006/relationships/image" Target="../media/image217.jpeg"/><Relationship Id="rId1" Type="http://schemas.openxmlformats.org/officeDocument/2006/relationships/slideLayout" Target="../slideLayouts/slideLayout4.xml"/><Relationship Id="rId5" Type="http://schemas.openxmlformats.org/officeDocument/2006/relationships/image" Target="../media/image220.jpeg"/><Relationship Id="rId4" Type="http://schemas.openxmlformats.org/officeDocument/2006/relationships/image" Target="../media/image219.jpeg"/></Relationships>
</file>

<file path=ppt/slides/_rels/slide163.xml.rels><?xml version="1.0" encoding="UTF-8" standalone="yes"?>
<Relationships xmlns="http://schemas.openxmlformats.org/package/2006/relationships"><Relationship Id="rId2" Type="http://schemas.openxmlformats.org/officeDocument/2006/relationships/image" Target="../media/image221.jpeg"/><Relationship Id="rId1" Type="http://schemas.openxmlformats.org/officeDocument/2006/relationships/slideLayout" Target="../slideLayouts/slideLayout4.xml"/></Relationships>
</file>

<file path=ppt/slides/_rels/slide164.xml.rels><?xml version="1.0" encoding="UTF-8" standalone="yes"?>
<Relationships xmlns="http://schemas.openxmlformats.org/package/2006/relationships"><Relationship Id="rId2" Type="http://schemas.openxmlformats.org/officeDocument/2006/relationships/image" Target="../media/image222.jpeg"/><Relationship Id="rId1" Type="http://schemas.openxmlformats.org/officeDocument/2006/relationships/slideLayout" Target="../slideLayouts/slideLayout4.xml"/></Relationships>
</file>

<file path=ppt/slides/_rels/slide165.xml.rels><?xml version="1.0" encoding="UTF-8" standalone="yes"?>
<Relationships xmlns="http://schemas.openxmlformats.org/package/2006/relationships"><Relationship Id="rId2" Type="http://schemas.openxmlformats.org/officeDocument/2006/relationships/image" Target="../media/image223.png"/><Relationship Id="rId1" Type="http://schemas.openxmlformats.org/officeDocument/2006/relationships/slideLayout" Target="../slideLayouts/slideLayout4.xml"/></Relationships>
</file>

<file path=ppt/slides/_rels/slide166.xml.rels><?xml version="1.0" encoding="UTF-8" standalone="yes"?>
<Relationships xmlns="http://schemas.openxmlformats.org/package/2006/relationships"><Relationship Id="rId2" Type="http://schemas.openxmlformats.org/officeDocument/2006/relationships/image" Target="../media/image224.png"/><Relationship Id="rId1" Type="http://schemas.openxmlformats.org/officeDocument/2006/relationships/slideLayout" Target="../slideLayouts/slideLayout4.xml"/></Relationships>
</file>

<file path=ppt/slides/_rels/slide167.xml.rels><?xml version="1.0" encoding="UTF-8" standalone="yes"?>
<Relationships xmlns="http://schemas.openxmlformats.org/package/2006/relationships"><Relationship Id="rId2" Type="http://schemas.openxmlformats.org/officeDocument/2006/relationships/image" Target="../media/image225.jpeg"/><Relationship Id="rId1" Type="http://schemas.openxmlformats.org/officeDocument/2006/relationships/slideLayout" Target="../slideLayouts/slideLayout4.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2" Type="http://schemas.openxmlformats.org/officeDocument/2006/relationships/image" Target="../media/image226.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170.xml.rels><?xml version="1.0" encoding="UTF-8" standalone="yes"?>
<Relationships xmlns="http://schemas.openxmlformats.org/package/2006/relationships"><Relationship Id="rId2" Type="http://schemas.openxmlformats.org/officeDocument/2006/relationships/image" Target="../media/image227.jpeg"/><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3" Type="http://schemas.openxmlformats.org/officeDocument/2006/relationships/hyperlink" Target="https://ru.wikipedia.org/wiki/%D0%9D%D0%B5%D0%BA%D1%80%D0%B0%D1%81%D0%BE%D0%B2,_%D0%9D%D0%B8%D0%BA%D0%BE%D0%BB%D0%B0%D0%B9_%D0%90%D0%BB%D0%B5%D0%BA%D1%81%D0%B5%D0%B5%D0%B2%D0%B8%D1%87" TargetMode="External"/><Relationship Id="rId2" Type="http://schemas.openxmlformats.org/officeDocument/2006/relationships/image" Target="../media/image228.jpeg"/><Relationship Id="rId1" Type="http://schemas.openxmlformats.org/officeDocument/2006/relationships/slideLayout" Target="../slideLayouts/slideLayout4.xml"/></Relationships>
</file>

<file path=ppt/slides/_rels/slide172.xml.rels><?xml version="1.0" encoding="UTF-8" standalone="yes"?>
<Relationships xmlns="http://schemas.openxmlformats.org/package/2006/relationships"><Relationship Id="rId3" Type="http://schemas.openxmlformats.org/officeDocument/2006/relationships/hyperlink" Target="https://ru.wikipedia.org/wiki/%D0%9A%D0%B0%D1%80%D0%B0%D0%BC%D0%B7%D0%B8%D0%BD,_%D0%9D%D0%B8%D0%BA%D0%BE%D0%BB%D0%B0%D0%B9_%D0%9C%D0%B8%D1%85%D0%B0%D0%B9%D0%BB%D0%BE%D0%B2%D0%B8%D1%87" TargetMode="External"/><Relationship Id="rId2" Type="http://schemas.openxmlformats.org/officeDocument/2006/relationships/image" Target="../media/image229.jpeg"/><Relationship Id="rId1" Type="http://schemas.openxmlformats.org/officeDocument/2006/relationships/slideLayout" Target="../slideLayouts/slideLayout4.xml"/></Relationships>
</file>

<file path=ppt/slides/_rels/slide173.xml.rels><?xml version="1.0" encoding="UTF-8" standalone="yes"?>
<Relationships xmlns="http://schemas.openxmlformats.org/package/2006/relationships"><Relationship Id="rId2" Type="http://schemas.openxmlformats.org/officeDocument/2006/relationships/hyperlink" Target="https://ru.wikipedia.org/wiki/%D0%9A%D0%B0%D1%80%D0%B0%D0%BC%D0%B7%D0%B8%D0%BD,_%D0%9D%D0%B8%D0%BA%D0%BE%D0%BB%D0%B0%D0%B9_%D0%9C%D0%B8%D1%85%D0%B0%D0%B9%D0%BB%D0%BE%D0%B2%D0%B8%D1%87" TargetMode="External"/><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2" Type="http://schemas.openxmlformats.org/officeDocument/2006/relationships/image" Target="../media/image230.jpeg"/><Relationship Id="rId1" Type="http://schemas.openxmlformats.org/officeDocument/2006/relationships/slideLayout" Target="../slideLayouts/slideLayout4.xml"/></Relationships>
</file>

<file path=ppt/slides/_rels/slide175.xml.rels><?xml version="1.0" encoding="UTF-8" standalone="yes"?>
<Relationships xmlns="http://schemas.openxmlformats.org/package/2006/relationships"><Relationship Id="rId2" Type="http://schemas.openxmlformats.org/officeDocument/2006/relationships/image" Target="../media/image231.jpeg"/><Relationship Id="rId1" Type="http://schemas.openxmlformats.org/officeDocument/2006/relationships/slideLayout" Target="../slideLayouts/slideLayout4.xml"/></Relationships>
</file>

<file path=ppt/slides/_rels/slide176.xml.rels><?xml version="1.0" encoding="UTF-8" standalone="yes"?>
<Relationships xmlns="http://schemas.openxmlformats.org/package/2006/relationships"><Relationship Id="rId2" Type="http://schemas.openxmlformats.org/officeDocument/2006/relationships/image" Target="../media/image232.jpeg"/><Relationship Id="rId1" Type="http://schemas.openxmlformats.org/officeDocument/2006/relationships/slideLayout" Target="../slideLayouts/slideLayout4.xml"/></Relationships>
</file>

<file path=ppt/slides/_rels/slide177.xml.rels><?xml version="1.0" encoding="UTF-8" standalone="yes"?>
<Relationships xmlns="http://schemas.openxmlformats.org/package/2006/relationships"><Relationship Id="rId2" Type="http://schemas.openxmlformats.org/officeDocument/2006/relationships/image" Target="../media/image233.jpeg"/><Relationship Id="rId1" Type="http://schemas.openxmlformats.org/officeDocument/2006/relationships/slideLayout" Target="../slideLayouts/slideLayout4.xml"/></Relationships>
</file>

<file path=ppt/slides/_rels/slide178.xml.rels><?xml version="1.0" encoding="UTF-8" standalone="yes"?>
<Relationships xmlns="http://schemas.openxmlformats.org/package/2006/relationships"><Relationship Id="rId2" Type="http://schemas.openxmlformats.org/officeDocument/2006/relationships/image" Target="../media/image234.jpeg"/><Relationship Id="rId1" Type="http://schemas.openxmlformats.org/officeDocument/2006/relationships/slideLayout" Target="../slideLayouts/slideLayout4.xml"/></Relationships>
</file>

<file path=ppt/slides/_rels/slide179.xml.rels><?xml version="1.0" encoding="UTF-8" standalone="yes"?>
<Relationships xmlns="http://schemas.openxmlformats.org/package/2006/relationships"><Relationship Id="rId2" Type="http://schemas.openxmlformats.org/officeDocument/2006/relationships/image" Target="../media/image235.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180.xml.rels><?xml version="1.0" encoding="UTF-8" standalone="yes"?>
<Relationships xmlns="http://schemas.openxmlformats.org/package/2006/relationships"><Relationship Id="rId2" Type="http://schemas.openxmlformats.org/officeDocument/2006/relationships/image" Target="../media/image236.jpeg"/><Relationship Id="rId1" Type="http://schemas.openxmlformats.org/officeDocument/2006/relationships/slideLayout" Target="../slideLayouts/slideLayout4.xml"/></Relationships>
</file>

<file path=ppt/slides/_rels/slide181.xml.rels><?xml version="1.0" encoding="UTF-8" standalone="yes"?>
<Relationships xmlns="http://schemas.openxmlformats.org/package/2006/relationships"><Relationship Id="rId2" Type="http://schemas.openxmlformats.org/officeDocument/2006/relationships/image" Target="../media/image237.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hyperlink" Target="http://back-in-ussr.info/wp-content/uploads/2012/05/74c16e29b0815c33871660aacdd_prev.jpg"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4.xml"/><Relationship Id="rId5" Type="http://schemas.openxmlformats.org/officeDocument/2006/relationships/image" Target="../media/image32.jpeg"/><Relationship Id="rId4" Type="http://schemas.openxmlformats.org/officeDocument/2006/relationships/image" Target="../media/image31.jpeg"/></Relationships>
</file>

<file path=ppt/slides/_rels/slide2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4.xml"/><Relationship Id="rId5" Type="http://schemas.openxmlformats.org/officeDocument/2006/relationships/image" Target="../media/image39.jpeg"/><Relationship Id="rId4" Type="http://schemas.openxmlformats.org/officeDocument/2006/relationships/image" Target="../media/image38.jpeg"/></Relationships>
</file>

<file path=ppt/slides/_rels/slide25.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4.xml"/><Relationship Id="rId4" Type="http://schemas.openxmlformats.org/officeDocument/2006/relationships/image" Target="../media/image43.jpeg"/></Relationships>
</file>

<file path=ppt/slides/_rels/slide27.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4.xml"/><Relationship Id="rId5" Type="http://schemas.openxmlformats.org/officeDocument/2006/relationships/image" Target="../media/image51.jpeg"/><Relationship Id="rId4" Type="http://schemas.openxmlformats.org/officeDocument/2006/relationships/image" Target="../media/image50.jpeg"/></Relationships>
</file>

<file path=ppt/slides/_rels/slide31.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2.xml"/><Relationship Id="rId5" Type="http://schemas.openxmlformats.org/officeDocument/2006/relationships/image" Target="../media/image58.jpeg"/><Relationship Id="rId4" Type="http://schemas.openxmlformats.org/officeDocument/2006/relationships/image" Target="../media/image57.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jpe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4.jpeg"/><Relationship Id="rId1" Type="http://schemas.openxmlformats.org/officeDocument/2006/relationships/slideLayout" Target="../slideLayouts/slideLayout4.xml"/><Relationship Id="rId5" Type="http://schemas.openxmlformats.org/officeDocument/2006/relationships/image" Target="../media/image67.jpeg"/><Relationship Id="rId4" Type="http://schemas.openxmlformats.org/officeDocument/2006/relationships/image" Target="../media/image66.jpeg"/></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image" Target="../media/image71.jpeg"/><Relationship Id="rId1" Type="http://schemas.openxmlformats.org/officeDocument/2006/relationships/slideLayout" Target="../slideLayouts/slideLayout4.xml"/><Relationship Id="rId4" Type="http://schemas.openxmlformats.org/officeDocument/2006/relationships/image" Target="../media/image73.jpeg"/></Relationships>
</file>

<file path=ppt/slides/_rels/slide44.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image" Target="../media/image74.jpeg"/><Relationship Id="rId1" Type="http://schemas.openxmlformats.org/officeDocument/2006/relationships/slideLayout" Target="../slideLayouts/slideLayout4.xml"/><Relationship Id="rId4" Type="http://schemas.openxmlformats.org/officeDocument/2006/relationships/image" Target="../media/image76.jpeg"/></Relationships>
</file>

<file path=ppt/slides/_rels/slide45.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image" Target="../media/image79.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8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81.jpe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image" Target="../media/image82.jpe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image" Target="../media/image83.jpe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image" Target="../media/image84.jpeg"/><Relationship Id="rId1" Type="http://schemas.openxmlformats.org/officeDocument/2006/relationships/slideLayout" Target="../slideLayouts/slideLayout7.xml"/><Relationship Id="rId4" Type="http://schemas.openxmlformats.org/officeDocument/2006/relationships/image" Target="../media/image86.jpeg"/></Relationships>
</file>

<file path=ppt/slides/_rels/slide54.xml.rels><?xml version="1.0" encoding="UTF-8" standalone="yes"?>
<Relationships xmlns="http://schemas.openxmlformats.org/package/2006/relationships"><Relationship Id="rId2" Type="http://schemas.openxmlformats.org/officeDocument/2006/relationships/image" Target="../media/image87.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88.jpeg"/><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3" Type="http://schemas.openxmlformats.org/officeDocument/2006/relationships/image" Target="../media/image90.jpeg"/><Relationship Id="rId2" Type="http://schemas.openxmlformats.org/officeDocument/2006/relationships/image" Target="../media/image89.jpeg"/><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image" Target="../media/image91.jpeg"/><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image" Target="../media/image92.jpeg"/><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3" Type="http://schemas.openxmlformats.org/officeDocument/2006/relationships/image" Target="../media/image94.jpeg"/><Relationship Id="rId2" Type="http://schemas.openxmlformats.org/officeDocument/2006/relationships/image" Target="../media/image9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pics.livejournal.com/novayadoroga/pic/0005g87s/" TargetMode="Externa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image" Target="../media/image95.jpeg"/><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3" Type="http://schemas.openxmlformats.org/officeDocument/2006/relationships/image" Target="../media/image97.jpeg"/><Relationship Id="rId2" Type="http://schemas.openxmlformats.org/officeDocument/2006/relationships/image" Target="../media/image96.jpeg"/><Relationship Id="rId1" Type="http://schemas.openxmlformats.org/officeDocument/2006/relationships/slideLayout" Target="../slideLayouts/slideLayout4.xml"/><Relationship Id="rId4" Type="http://schemas.openxmlformats.org/officeDocument/2006/relationships/image" Target="../media/image98.jpeg"/></Relationships>
</file>

<file path=ppt/slides/_rels/slide62.xml.rels><?xml version="1.0" encoding="UTF-8" standalone="yes"?>
<Relationships xmlns="http://schemas.openxmlformats.org/package/2006/relationships"><Relationship Id="rId2" Type="http://schemas.openxmlformats.org/officeDocument/2006/relationships/image" Target="../media/image99.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00.jpeg"/><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3" Type="http://schemas.openxmlformats.org/officeDocument/2006/relationships/image" Target="../media/image102.jpeg"/><Relationship Id="rId2" Type="http://schemas.openxmlformats.org/officeDocument/2006/relationships/image" Target="../media/image101.jpeg"/><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image" Target="../media/image103.jpeg"/><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2" Type="http://schemas.openxmlformats.org/officeDocument/2006/relationships/image" Target="../media/image104.jpeg"/><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3" Type="http://schemas.openxmlformats.org/officeDocument/2006/relationships/image" Target="../media/image106.jpeg"/><Relationship Id="rId2" Type="http://schemas.openxmlformats.org/officeDocument/2006/relationships/image" Target="../media/image105.jpeg"/><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3" Type="http://schemas.openxmlformats.org/officeDocument/2006/relationships/image" Target="../media/image108.jpeg"/><Relationship Id="rId2" Type="http://schemas.openxmlformats.org/officeDocument/2006/relationships/image" Target="../media/image107.jpeg"/><Relationship Id="rId1" Type="http://schemas.openxmlformats.org/officeDocument/2006/relationships/slideLayout" Target="../slideLayouts/slideLayout2.xml"/><Relationship Id="rId6" Type="http://schemas.openxmlformats.org/officeDocument/2006/relationships/image" Target="../media/image111.jpeg"/><Relationship Id="rId5" Type="http://schemas.openxmlformats.org/officeDocument/2006/relationships/image" Target="../media/image110.jpeg"/><Relationship Id="rId4" Type="http://schemas.openxmlformats.org/officeDocument/2006/relationships/image" Target="../media/image109.jpeg"/></Relationships>
</file>

<file path=ppt/slides/_rels/slide69.xml.rels><?xml version="1.0" encoding="UTF-8" standalone="yes"?>
<Relationships xmlns="http://schemas.openxmlformats.org/package/2006/relationships"><Relationship Id="rId2" Type="http://schemas.openxmlformats.org/officeDocument/2006/relationships/image" Target="../media/image11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2" Type="http://schemas.openxmlformats.org/officeDocument/2006/relationships/image" Target="../media/image113.jpeg"/><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2" Type="http://schemas.openxmlformats.org/officeDocument/2006/relationships/image" Target="../media/image114.jpeg"/><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115.jpeg"/><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2" Type="http://schemas.openxmlformats.org/officeDocument/2006/relationships/image" Target="../media/image116.jpeg"/><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2" Type="http://schemas.openxmlformats.org/officeDocument/2006/relationships/image" Target="../media/image117.jpeg"/><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2" Type="http://schemas.openxmlformats.org/officeDocument/2006/relationships/image" Target="../media/image118.png"/><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2" Type="http://schemas.openxmlformats.org/officeDocument/2006/relationships/image" Target="../media/image119.jpeg"/><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2" Type="http://schemas.openxmlformats.org/officeDocument/2006/relationships/image" Target="../media/image120.png"/><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2" Type="http://schemas.openxmlformats.org/officeDocument/2006/relationships/image" Target="../media/image121.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80.xml.rels><?xml version="1.0" encoding="UTF-8" standalone="yes"?>
<Relationships xmlns="http://schemas.openxmlformats.org/package/2006/relationships"><Relationship Id="rId2" Type="http://schemas.openxmlformats.org/officeDocument/2006/relationships/image" Target="../media/image122.jpeg"/><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123.jpeg"/><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2" Type="http://schemas.openxmlformats.org/officeDocument/2006/relationships/image" Target="../media/image124.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125.jpeg"/><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2" Type="http://schemas.openxmlformats.org/officeDocument/2006/relationships/image" Target="../media/image126.jpeg"/><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127.jpeg"/><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3" Type="http://schemas.openxmlformats.org/officeDocument/2006/relationships/image" Target="../media/image129.jpeg"/><Relationship Id="rId2" Type="http://schemas.openxmlformats.org/officeDocument/2006/relationships/image" Target="../media/image128.jpeg"/><Relationship Id="rId1" Type="http://schemas.openxmlformats.org/officeDocument/2006/relationships/slideLayout" Target="../slideLayouts/slideLayout4.xml"/></Relationships>
</file>

<file path=ppt/slides/_rels/slide89.xml.rels><?xml version="1.0" encoding="UTF-8" standalone="yes"?>
<Relationships xmlns="http://schemas.openxmlformats.org/package/2006/relationships"><Relationship Id="rId2" Type="http://schemas.openxmlformats.org/officeDocument/2006/relationships/image" Target="../media/image13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131.jpeg"/><Relationship Id="rId1" Type="http://schemas.openxmlformats.org/officeDocument/2006/relationships/slideLayout" Target="../slideLayouts/slideLayout4.xml"/></Relationships>
</file>

<file path=ppt/slides/_rels/slide91.xml.rels><?xml version="1.0" encoding="UTF-8" standalone="yes"?>
<Relationships xmlns="http://schemas.openxmlformats.org/package/2006/relationships"><Relationship Id="rId2" Type="http://schemas.openxmlformats.org/officeDocument/2006/relationships/image" Target="../media/image132.jpeg"/><Relationship Id="rId1" Type="http://schemas.openxmlformats.org/officeDocument/2006/relationships/slideLayout" Target="../slideLayouts/slideLayout4.xml"/></Relationships>
</file>

<file path=ppt/slides/_rels/slide92.xml.rels><?xml version="1.0" encoding="UTF-8" standalone="yes"?>
<Relationships xmlns="http://schemas.openxmlformats.org/package/2006/relationships"><Relationship Id="rId2" Type="http://schemas.openxmlformats.org/officeDocument/2006/relationships/image" Target="../media/image133.jpeg"/><Relationship Id="rId1" Type="http://schemas.openxmlformats.org/officeDocument/2006/relationships/slideLayout" Target="../slideLayouts/slideLayout4.xml"/></Relationships>
</file>

<file path=ppt/slides/_rels/slide93.xml.rels><?xml version="1.0" encoding="UTF-8" standalone="yes"?>
<Relationships xmlns="http://schemas.openxmlformats.org/package/2006/relationships"><Relationship Id="rId2" Type="http://schemas.openxmlformats.org/officeDocument/2006/relationships/image" Target="../media/image134.jpeg"/><Relationship Id="rId1" Type="http://schemas.openxmlformats.org/officeDocument/2006/relationships/slideLayout" Target="../slideLayouts/slideLayout4.xml"/></Relationships>
</file>

<file path=ppt/slides/_rels/slide94.xml.rels><?xml version="1.0" encoding="UTF-8" standalone="yes"?>
<Relationships xmlns="http://schemas.openxmlformats.org/package/2006/relationships"><Relationship Id="rId3" Type="http://schemas.openxmlformats.org/officeDocument/2006/relationships/image" Target="../media/image136.jpeg"/><Relationship Id="rId2" Type="http://schemas.openxmlformats.org/officeDocument/2006/relationships/image" Target="../media/image135.jpeg"/><Relationship Id="rId1" Type="http://schemas.openxmlformats.org/officeDocument/2006/relationships/slideLayout" Target="../slideLayouts/slideLayout4.xml"/></Relationships>
</file>

<file path=ppt/slides/_rels/slide95.xml.rels><?xml version="1.0" encoding="UTF-8" standalone="yes"?>
<Relationships xmlns="http://schemas.openxmlformats.org/package/2006/relationships"><Relationship Id="rId2" Type="http://schemas.openxmlformats.org/officeDocument/2006/relationships/image" Target="../media/image137.jpeg"/><Relationship Id="rId1" Type="http://schemas.openxmlformats.org/officeDocument/2006/relationships/slideLayout" Target="../slideLayouts/slideLayout4.xml"/></Relationships>
</file>

<file path=ppt/slides/_rels/slide96.xml.rels><?xml version="1.0" encoding="UTF-8" standalone="yes"?>
<Relationships xmlns="http://schemas.openxmlformats.org/package/2006/relationships"><Relationship Id="rId2" Type="http://schemas.openxmlformats.org/officeDocument/2006/relationships/image" Target="../media/image138.jpeg"/><Relationship Id="rId1" Type="http://schemas.openxmlformats.org/officeDocument/2006/relationships/slideLayout" Target="../slideLayouts/slideLayout4.xml"/></Relationships>
</file>

<file path=ppt/slides/_rels/slide97.xml.rels><?xml version="1.0" encoding="UTF-8" standalone="yes"?>
<Relationships xmlns="http://schemas.openxmlformats.org/package/2006/relationships"><Relationship Id="rId2" Type="http://schemas.openxmlformats.org/officeDocument/2006/relationships/image" Target="../media/image139.jpeg"/><Relationship Id="rId1" Type="http://schemas.openxmlformats.org/officeDocument/2006/relationships/slideLayout" Target="../slideLayouts/slideLayout4.xml"/></Relationships>
</file>

<file path=ppt/slides/_rels/slide98.xml.rels><?xml version="1.0" encoding="UTF-8" standalone="yes"?>
<Relationships xmlns="http://schemas.openxmlformats.org/package/2006/relationships"><Relationship Id="rId2" Type="http://schemas.openxmlformats.org/officeDocument/2006/relationships/image" Target="../media/image140.jpeg"/><Relationship Id="rId1" Type="http://schemas.openxmlformats.org/officeDocument/2006/relationships/slideLayout" Target="../slideLayouts/slideLayout4.xml"/></Relationships>
</file>

<file path=ppt/slides/_rels/slide99.xml.rels><?xml version="1.0" encoding="UTF-8" standalone="yes"?>
<Relationships xmlns="http://schemas.openxmlformats.org/package/2006/relationships"><Relationship Id="rId2" Type="http://schemas.openxmlformats.org/officeDocument/2006/relationships/image" Target="../media/image141.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dirty="0" smtClean="0"/>
              <a:t>ЗОЛОТАЯ ПОЛКА ЮБИЛЯРА</a:t>
            </a:r>
            <a:endParaRPr lang="ru-RU" dirty="0"/>
          </a:p>
        </p:txBody>
      </p:sp>
      <p:sp>
        <p:nvSpPr>
          <p:cNvPr id="3" name="Подзаголовок 2"/>
          <p:cNvSpPr>
            <a:spLocks noGrp="1"/>
          </p:cNvSpPr>
          <p:nvPr>
            <p:ph type="subTitle" idx="1"/>
          </p:nvPr>
        </p:nvSpPr>
        <p:spPr/>
        <p:txBody>
          <a:bodyPr/>
          <a:lstStyle/>
          <a:p>
            <a:r>
              <a:rPr lang="ru-RU" dirty="0" smtClean="0"/>
              <a:t>Писатели – юбиляры 2016 г.</a:t>
            </a:r>
            <a:endParaRPr lang="ru-RU" dirty="0"/>
          </a:p>
        </p:txBody>
      </p:sp>
      <p:pic>
        <p:nvPicPr>
          <p:cNvPr id="4" name="Picture 3"/>
          <p:cNvPicPr>
            <a:picLocks noChangeAspect="1" noChangeArrowheads="1"/>
          </p:cNvPicPr>
          <p:nvPr/>
        </p:nvPicPr>
        <p:blipFill>
          <a:blip r:embed="rId2" cstate="email"/>
          <a:srcRect/>
          <a:stretch>
            <a:fillRect/>
          </a:stretch>
        </p:blipFill>
        <p:spPr bwMode="auto">
          <a:xfrm>
            <a:off x="1763688" y="260648"/>
            <a:ext cx="1341437" cy="1828800"/>
          </a:xfrm>
          <a:prstGeom prst="rect">
            <a:avLst/>
          </a:prstGeom>
          <a:noFill/>
          <a:ln w="12700">
            <a:solidFill>
              <a:schemeClr val="accent1"/>
            </a:solidFill>
            <a:miter lim="800000"/>
            <a:headEnd/>
            <a:tailEnd/>
          </a:ln>
          <a:effectLst/>
        </p:spPr>
      </p:pic>
      <p:pic>
        <p:nvPicPr>
          <p:cNvPr id="5" name="Picture 3"/>
          <p:cNvPicPr>
            <a:picLocks noChangeAspect="1" noChangeArrowheads="1"/>
          </p:cNvPicPr>
          <p:nvPr/>
        </p:nvPicPr>
        <p:blipFill>
          <a:blip r:embed="rId3" cstate="email"/>
          <a:srcRect/>
          <a:stretch>
            <a:fillRect/>
          </a:stretch>
        </p:blipFill>
        <p:spPr bwMode="auto">
          <a:xfrm>
            <a:off x="251520" y="1340768"/>
            <a:ext cx="1317831" cy="1907541"/>
          </a:xfrm>
          <a:prstGeom prst="rect">
            <a:avLst/>
          </a:prstGeom>
          <a:noFill/>
          <a:ln w="12700">
            <a:solidFill>
              <a:schemeClr val="accent1"/>
            </a:solidFill>
            <a:miter lim="800000"/>
            <a:headEnd/>
            <a:tailEnd/>
          </a:ln>
          <a:effectLst/>
        </p:spPr>
      </p:pic>
      <p:pic>
        <p:nvPicPr>
          <p:cNvPr id="6" name="Picture 2"/>
          <p:cNvPicPr>
            <a:picLocks noChangeAspect="1" noChangeArrowheads="1"/>
          </p:cNvPicPr>
          <p:nvPr/>
        </p:nvPicPr>
        <p:blipFill>
          <a:blip r:embed="rId4" cstate="email"/>
          <a:srcRect/>
          <a:stretch>
            <a:fillRect/>
          </a:stretch>
        </p:blipFill>
        <p:spPr bwMode="auto">
          <a:xfrm>
            <a:off x="6876256" y="3501008"/>
            <a:ext cx="1512168" cy="2248094"/>
          </a:xfrm>
          <a:prstGeom prst="rect">
            <a:avLst/>
          </a:prstGeom>
          <a:noFill/>
          <a:ln w="9525">
            <a:solidFill>
              <a:schemeClr val="accent1"/>
            </a:solidFill>
            <a:miter lim="800000"/>
            <a:headEnd/>
            <a:tailEnd/>
          </a:ln>
          <a:effectLst/>
        </p:spPr>
      </p:pic>
      <p:pic>
        <p:nvPicPr>
          <p:cNvPr id="7" name="Содержимое 4" descr="булгаков михаил афанасьевич"/>
          <p:cNvPicPr>
            <a:picLocks/>
          </p:cNvPicPr>
          <p:nvPr/>
        </p:nvPicPr>
        <p:blipFill>
          <a:blip r:embed="rId5" cstate="email"/>
          <a:srcRect/>
          <a:stretch>
            <a:fillRect/>
          </a:stretch>
        </p:blipFill>
        <p:spPr bwMode="auto">
          <a:xfrm>
            <a:off x="755576" y="3573016"/>
            <a:ext cx="1337943" cy="2088232"/>
          </a:xfrm>
          <a:prstGeom prst="rect">
            <a:avLst/>
          </a:prstGeom>
          <a:noFill/>
          <a:ln w="12700">
            <a:solidFill>
              <a:schemeClr val="accent1"/>
            </a:solidFill>
            <a:miter lim="800000"/>
            <a:headEnd/>
            <a:tailEnd/>
          </a:ln>
        </p:spPr>
      </p:pic>
      <p:pic>
        <p:nvPicPr>
          <p:cNvPr id="8" name="Picture 2"/>
          <p:cNvPicPr>
            <a:picLocks noChangeAspect="1" noChangeArrowheads="1"/>
          </p:cNvPicPr>
          <p:nvPr/>
        </p:nvPicPr>
        <p:blipFill>
          <a:blip r:embed="rId6" cstate="email"/>
          <a:srcRect/>
          <a:stretch>
            <a:fillRect/>
          </a:stretch>
        </p:blipFill>
        <p:spPr bwMode="auto">
          <a:xfrm>
            <a:off x="2555776" y="3573016"/>
            <a:ext cx="1533247" cy="2146545"/>
          </a:xfrm>
          <a:prstGeom prst="rect">
            <a:avLst/>
          </a:prstGeom>
          <a:noFill/>
          <a:ln w="9525">
            <a:solidFill>
              <a:schemeClr val="accent1"/>
            </a:solidFill>
            <a:miter lim="800000"/>
            <a:headEnd/>
            <a:tailEnd/>
          </a:ln>
        </p:spPr>
      </p:pic>
      <p:pic>
        <p:nvPicPr>
          <p:cNvPr id="9" name="Picture 1"/>
          <p:cNvPicPr>
            <a:picLocks noChangeAspect="1" noChangeArrowheads="1"/>
          </p:cNvPicPr>
          <p:nvPr/>
        </p:nvPicPr>
        <p:blipFill>
          <a:blip r:embed="rId7" cstate="email"/>
          <a:srcRect/>
          <a:stretch>
            <a:fillRect/>
          </a:stretch>
        </p:blipFill>
        <p:spPr bwMode="auto">
          <a:xfrm>
            <a:off x="4932040" y="3573016"/>
            <a:ext cx="1479542" cy="2069001"/>
          </a:xfrm>
          <a:prstGeom prst="rect">
            <a:avLst/>
          </a:prstGeom>
          <a:noFill/>
          <a:ln w="9525">
            <a:solidFill>
              <a:schemeClr val="accent1"/>
            </a:solid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p:txBody>
          <a:bodyPr/>
          <a:lstStyle/>
          <a:p>
            <a:endParaRPr lang="ru-RU"/>
          </a:p>
        </p:txBody>
      </p:sp>
      <p:pic>
        <p:nvPicPr>
          <p:cNvPr id="6146" name="Picture 2"/>
          <p:cNvPicPr>
            <a:picLocks noGrp="1" noChangeAspect="1" noChangeArrowheads="1"/>
          </p:cNvPicPr>
          <p:nvPr>
            <p:ph sz="half" idx="1"/>
          </p:nvPr>
        </p:nvPicPr>
        <p:blipFill>
          <a:blip r:embed="rId2" cstate="email"/>
          <a:stretch>
            <a:fillRect/>
          </a:stretch>
        </p:blipFill>
        <p:spPr bwMode="auto">
          <a:xfrm>
            <a:off x="1032812" y="1722438"/>
            <a:ext cx="2887376" cy="4525962"/>
          </a:xfrm>
          <a:prstGeom prst="rect">
            <a:avLst/>
          </a:prstGeom>
          <a:ln>
            <a:headEnd/>
            <a:tailEnd/>
          </a:ln>
        </p:spPr>
        <p:style>
          <a:lnRef idx="2">
            <a:schemeClr val="accent4"/>
          </a:lnRef>
          <a:fillRef idx="1">
            <a:schemeClr val="lt1"/>
          </a:fillRef>
          <a:effectRef idx="0">
            <a:schemeClr val="accent4"/>
          </a:effectRef>
          <a:fontRef idx="minor">
            <a:schemeClr val="dk1"/>
          </a:fontRef>
        </p:style>
      </p:pic>
      <p:sp>
        <p:nvSpPr>
          <p:cNvPr id="7" name="Содержимое 6"/>
          <p:cNvSpPr>
            <a:spLocks noGrp="1"/>
          </p:cNvSpPr>
          <p:nvPr>
            <p:ph sz="half" idx="2"/>
          </p:nvPr>
        </p:nvSpPr>
        <p:spPr/>
        <p:txBody>
          <a:bodyPr>
            <a:normAutofit fontScale="92500" lnSpcReduction="10000"/>
          </a:bodyPr>
          <a:lstStyle/>
          <a:p>
            <a:pPr algn="ctr"/>
            <a:r>
              <a:rPr lang="ru-RU" dirty="0" smtClean="0"/>
              <a:t>«Почти </a:t>
            </a:r>
            <a:r>
              <a:rPr lang="ru-RU" dirty="0"/>
              <a:t>во всех </a:t>
            </a:r>
          </a:p>
          <a:p>
            <a:pPr algn="ctr">
              <a:buNone/>
            </a:pPr>
            <a:r>
              <a:rPr lang="ru-RU" dirty="0"/>
              <a:t>странах мира я встречал авторов, которые уверяли, что своим побудительным </a:t>
            </a:r>
          </a:p>
          <a:p>
            <a:pPr algn="ctr">
              <a:buNone/>
            </a:pPr>
            <a:r>
              <a:rPr lang="ru-RU" dirty="0"/>
              <a:t>импульсом и твердой решимостью стать писателями они обязаны чтению "Мартина </a:t>
            </a:r>
            <a:r>
              <a:rPr lang="ru-RU" dirty="0" smtClean="0"/>
              <a:t>Идена...»</a:t>
            </a:r>
          </a:p>
          <a:p>
            <a:pPr algn="r">
              <a:buNone/>
            </a:pPr>
            <a:r>
              <a:rPr lang="ru-RU" dirty="0" smtClean="0"/>
              <a:t> Ирвинг </a:t>
            </a:r>
            <a:r>
              <a:rPr lang="ru-RU" dirty="0"/>
              <a:t>Стоун.</a:t>
            </a:r>
          </a:p>
          <a:p>
            <a:endParaRPr lang="ru-RU" dirty="0"/>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5122" name="Picture 2"/>
          <p:cNvPicPr>
            <a:picLocks noGrp="1" noChangeAspect="1" noChangeArrowheads="1"/>
          </p:cNvPicPr>
          <p:nvPr>
            <p:ph sz="half" idx="1"/>
          </p:nvPr>
        </p:nvPicPr>
        <p:blipFill>
          <a:blip r:embed="rId2" cstate="email"/>
          <a:stretch>
            <a:fillRect/>
          </a:stretch>
        </p:blipFill>
        <p:spPr bwMode="auto">
          <a:xfrm>
            <a:off x="899592" y="908720"/>
            <a:ext cx="2857520" cy="4214842"/>
          </a:xfrm>
          <a:prstGeom prst="rect">
            <a:avLst/>
          </a:prstGeom>
          <a:noFill/>
          <a:ln w="9525">
            <a:noFill/>
            <a:miter lim="800000"/>
            <a:headEnd/>
            <a:tailEnd/>
          </a:ln>
        </p:spPr>
      </p:pic>
      <p:sp>
        <p:nvSpPr>
          <p:cNvPr id="4" name="Содержимое 3"/>
          <p:cNvSpPr>
            <a:spLocks noGrp="1"/>
          </p:cNvSpPr>
          <p:nvPr>
            <p:ph sz="half" idx="2"/>
          </p:nvPr>
        </p:nvSpPr>
        <p:spPr>
          <a:xfrm>
            <a:off x="4071934" y="500042"/>
            <a:ext cx="4681542" cy="6357958"/>
          </a:xfrm>
        </p:spPr>
        <p:txBody>
          <a:bodyPr>
            <a:normAutofit fontScale="40000" lnSpcReduction="20000"/>
          </a:bodyPr>
          <a:lstStyle/>
          <a:p>
            <a:r>
              <a:rPr lang="ru-RU" sz="4300" dirty="0" smtClean="0"/>
              <a:t>Вопреки распространенному заблуждению, ни одно из произведений Хаггарда никогда не экранизировалось близко к авторскому сюжету. К примеру, неоднократно выходившие на экраны художественные фильмы под названием «Копи царя Соломона», в том числе одноименная американская приключенческая картина 1985 года с Ричардом Чемберленом в главной роли, имеют с содержанием его книг мало общего, кроме, разве что, имени главного героя — </a:t>
            </a:r>
            <a:r>
              <a:rPr lang="ru-RU" sz="4300" dirty="0" err="1" smtClean="0"/>
              <a:t>Аллана</a:t>
            </a:r>
            <a:r>
              <a:rPr lang="ru-RU" sz="4300" dirty="0" smtClean="0"/>
              <a:t> </a:t>
            </a:r>
            <a:r>
              <a:rPr lang="ru-RU" sz="4300" dirty="0" err="1" smtClean="0"/>
              <a:t>Квотермейна</a:t>
            </a:r>
            <a:r>
              <a:rPr lang="ru-RU" sz="4300" dirty="0" smtClean="0"/>
              <a:t>, а также имен второстепенных персонажей.</a:t>
            </a:r>
          </a:p>
          <a:p>
            <a:r>
              <a:rPr lang="ru-RU" sz="4300" dirty="0" smtClean="0"/>
              <a:t>Некоторые литературоведы считают Г. Р. Хаггарда «родоначальником </a:t>
            </a:r>
            <a:r>
              <a:rPr lang="ru-RU" sz="4300" dirty="0" err="1" smtClean="0"/>
              <a:t>фэнтези</a:t>
            </a:r>
            <a:r>
              <a:rPr lang="ru-RU" sz="4300" dirty="0" smtClean="0"/>
              <a:t>» в мировой литературе, хотя элементы этого жанра встречаются в произведениях ряда других писателей, его предшественников, в том числе английских.</a:t>
            </a:r>
          </a:p>
          <a:p>
            <a:r>
              <a:rPr lang="ru-RU" sz="4300" dirty="0" smtClean="0"/>
              <a:t>В спектакле «Она» по одноимённому роману Хаггарда играл юный Чарли Чаплин.</a:t>
            </a:r>
          </a:p>
          <a:p>
            <a:endParaRPr lang="ru-RU" dirty="0"/>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428596" y="428604"/>
            <a:ext cx="8229600" cy="1219200"/>
          </a:xfrm>
        </p:spPr>
        <p:txBody>
          <a:bodyPr>
            <a:noAutofit/>
          </a:bodyPr>
          <a:lstStyle/>
          <a:p>
            <a:r>
              <a:rPr lang="ru-RU" sz="2800" dirty="0" smtClean="0"/>
              <a:t>23 июня – 80 лет со дня рождения американского писателя Ричарда Дэвида Баха (р. 1936). </a:t>
            </a:r>
            <a:br>
              <a:rPr lang="ru-RU" sz="2800" dirty="0" smtClean="0"/>
            </a:br>
            <a:endParaRPr lang="ru-RU" sz="2800" dirty="0"/>
          </a:p>
        </p:txBody>
      </p:sp>
      <p:pic>
        <p:nvPicPr>
          <p:cNvPr id="7170" name="Picture 2"/>
          <p:cNvPicPr>
            <a:picLocks noGrp="1" noChangeAspect="1" noChangeArrowheads="1"/>
          </p:cNvPicPr>
          <p:nvPr>
            <p:ph sz="half" idx="1"/>
          </p:nvPr>
        </p:nvPicPr>
        <p:blipFill>
          <a:blip r:embed="rId2" cstate="email"/>
          <a:stretch>
            <a:fillRect/>
          </a:stretch>
        </p:blipFill>
        <p:spPr bwMode="auto">
          <a:xfrm>
            <a:off x="457200" y="1928407"/>
            <a:ext cx="4038600" cy="4114024"/>
          </a:xfrm>
          <a:prstGeom prst="rect">
            <a:avLst/>
          </a:prstGeom>
          <a:noFill/>
          <a:ln w="9525">
            <a:noFill/>
            <a:miter lim="800000"/>
            <a:headEnd/>
            <a:tailEnd/>
          </a:ln>
        </p:spPr>
      </p:pic>
      <p:sp>
        <p:nvSpPr>
          <p:cNvPr id="5" name="Содержимое 4"/>
          <p:cNvSpPr>
            <a:spLocks noGrp="1"/>
          </p:cNvSpPr>
          <p:nvPr>
            <p:ph sz="half" idx="2"/>
          </p:nvPr>
        </p:nvSpPr>
        <p:spPr/>
        <p:txBody>
          <a:bodyPr>
            <a:normAutofit fontScale="62500" lnSpcReduction="20000"/>
          </a:bodyPr>
          <a:lstStyle/>
          <a:p>
            <a:r>
              <a:rPr lang="ru-RU" dirty="0" smtClean="0"/>
              <a:t>Ричард Бах родился в городе </a:t>
            </a:r>
            <a:r>
              <a:rPr lang="ru-RU" dirty="0" err="1" smtClean="0"/>
              <a:t>Оук-Парк</a:t>
            </a:r>
            <a:r>
              <a:rPr lang="ru-RU" dirty="0" smtClean="0"/>
              <a:t>, штат Иллинойс. По семейному преданию, он является отдалённым потомком композитора Иоганна Себастьяна Баха. Учился в Университете Лонг-Бич штата Калифорния. Служил в ВВС США пилотом F-84, впоследствии занимался исполнением воздушных трюков. Почти все его произведения так или иначе касаются темы полёта. Всемирную писательскую славу Баху принесла повесть «Чайка по имени Джонатан Ливингстон» (1970), опубликованная в том числе и в СССР в журнале «Иностранная литература» № 12 за 1974 г.</a:t>
            </a:r>
            <a:endParaRPr lang="ru-RU" dirty="0"/>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6146" name="Picture 2"/>
          <p:cNvPicPr>
            <a:picLocks noGrp="1" noChangeAspect="1" noChangeArrowheads="1"/>
          </p:cNvPicPr>
          <p:nvPr>
            <p:ph sz="half" idx="1"/>
          </p:nvPr>
        </p:nvPicPr>
        <p:blipFill>
          <a:blip r:embed="rId2" cstate="email"/>
          <a:stretch>
            <a:fillRect/>
          </a:stretch>
        </p:blipFill>
        <p:spPr bwMode="auto">
          <a:xfrm>
            <a:off x="1071562" y="2799556"/>
            <a:ext cx="2809875" cy="2371725"/>
          </a:xfrm>
          <a:prstGeom prst="rect">
            <a:avLst/>
          </a:prstGeom>
          <a:noFill/>
          <a:ln w="9525">
            <a:noFill/>
            <a:miter lim="800000"/>
            <a:headEnd/>
            <a:tailEnd/>
          </a:ln>
        </p:spPr>
      </p:pic>
      <p:sp>
        <p:nvSpPr>
          <p:cNvPr id="4" name="Содержимое 3"/>
          <p:cNvSpPr>
            <a:spLocks noGrp="1"/>
          </p:cNvSpPr>
          <p:nvPr>
            <p:ph sz="half" idx="2"/>
          </p:nvPr>
        </p:nvSpPr>
        <p:spPr/>
        <p:txBody>
          <a:bodyPr>
            <a:normAutofit fontScale="62500" lnSpcReduction="20000"/>
          </a:bodyPr>
          <a:lstStyle/>
          <a:p>
            <a:r>
              <a:rPr lang="ru-RU" dirty="0" smtClean="0"/>
              <a:t>Первое издание этой, ставшей впоследствии культовой для миллионов, книги не было замечено широкой общественностью (философская повесть-притча была по частям напечатана журналом "</a:t>
            </a:r>
            <a:r>
              <a:rPr lang="ru-RU" dirty="0" err="1" smtClean="0"/>
              <a:t>Флайинг</a:t>
            </a:r>
            <a:r>
              <a:rPr lang="ru-RU" dirty="0" smtClean="0"/>
              <a:t>"). Зато второе принесло Ричарду Баху мировое признание и известность, став национальным бестселлером. Эта книга стала международной сенсацией в мире издательского бизнеса, возглавлявшая список бестселлеров в "Нью-Йорк таймс" на протяжении двух лет!</a:t>
            </a:r>
            <a:br>
              <a:rPr lang="ru-RU" dirty="0" smtClean="0"/>
            </a:br>
            <a:endParaRPr lang="ru-RU" dirty="0"/>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r>
              <a:rPr lang="ru-RU" dirty="0" smtClean="0"/>
              <a:t>Июль</a:t>
            </a:r>
            <a:endParaRPr lang="ru-RU" dirty="0"/>
          </a:p>
        </p:txBody>
      </p:sp>
      <p:pic>
        <p:nvPicPr>
          <p:cNvPr id="4" name="Picture 2" descr="F:\Месяцы\i7LD42YFV.jpg"/>
          <p:cNvPicPr>
            <a:picLocks noGrp="1" noChangeAspect="1" noChangeArrowheads="1"/>
          </p:cNvPicPr>
          <p:nvPr>
            <p:ph idx="1"/>
          </p:nvPr>
        </p:nvPicPr>
        <p:blipFill>
          <a:blip r:embed="rId2" cstate="email"/>
          <a:srcRect/>
          <a:stretch>
            <a:fillRect/>
          </a:stretch>
        </p:blipFill>
        <p:spPr bwMode="auto">
          <a:xfrm>
            <a:off x="1979712" y="1556792"/>
            <a:ext cx="6194777" cy="4129851"/>
          </a:xfrm>
          <a:prstGeom prst="rect">
            <a:avLst/>
          </a:prstGeom>
          <a:noFill/>
        </p:spPr>
      </p:pic>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467544" y="116632"/>
            <a:ext cx="8157592" cy="1795264"/>
          </a:xfrm>
        </p:spPr>
        <p:txBody>
          <a:bodyPr>
            <a:noAutofit/>
          </a:bodyPr>
          <a:lstStyle/>
          <a:p>
            <a:r>
              <a:rPr lang="ru-RU" sz="2400" dirty="0" smtClean="0"/>
              <a:t>23 июля – 190 лет со дня рождения русского историка, исследователя русского фольклора, литературоведа Александра Николаевича Афанасьева (1826-1871). </a:t>
            </a:r>
            <a:br>
              <a:rPr lang="ru-RU" sz="2400" dirty="0" smtClean="0"/>
            </a:br>
            <a:endParaRPr lang="ru-RU" sz="2400" dirty="0"/>
          </a:p>
        </p:txBody>
      </p:sp>
      <p:pic>
        <p:nvPicPr>
          <p:cNvPr id="2050" name="Picture 2"/>
          <p:cNvPicPr>
            <a:picLocks noGrp="1" noChangeAspect="1" noChangeArrowheads="1"/>
          </p:cNvPicPr>
          <p:nvPr>
            <p:ph sz="half" idx="1"/>
          </p:nvPr>
        </p:nvPicPr>
        <p:blipFill>
          <a:blip r:embed="rId2" cstate="email"/>
          <a:stretch>
            <a:fillRect/>
          </a:stretch>
        </p:blipFill>
        <p:spPr bwMode="auto">
          <a:xfrm>
            <a:off x="1057275" y="2418556"/>
            <a:ext cx="2838450" cy="3133725"/>
          </a:xfrm>
          <a:prstGeom prst="rect">
            <a:avLst/>
          </a:prstGeom>
          <a:noFill/>
          <a:ln w="9525">
            <a:noFill/>
            <a:miter lim="800000"/>
            <a:headEnd/>
            <a:tailEnd/>
          </a:ln>
        </p:spPr>
      </p:pic>
      <p:sp>
        <p:nvSpPr>
          <p:cNvPr id="5" name="Содержимое 4"/>
          <p:cNvSpPr>
            <a:spLocks noGrp="1"/>
          </p:cNvSpPr>
          <p:nvPr>
            <p:ph sz="half" idx="2"/>
          </p:nvPr>
        </p:nvSpPr>
        <p:spPr/>
        <p:txBody>
          <a:bodyPr>
            <a:normAutofit fontScale="47500" lnSpcReduction="20000"/>
          </a:bodyPr>
          <a:lstStyle/>
          <a:p>
            <a:r>
              <a:rPr lang="ru-RU" dirty="0" smtClean="0"/>
              <a:t>Историк и фольклорист, Александр Николаевич Афанасьев был глубоким исследователем славянских преданий, верований и обычаев. </a:t>
            </a:r>
            <a:r>
              <a:rPr lang="ru-RU" b="1" dirty="0" smtClean="0"/>
              <a:t>«Поэтические воззрения славян на природу»</a:t>
            </a:r>
            <a:r>
              <a:rPr lang="ru-RU" dirty="0" smtClean="0"/>
              <a:t> — фундаментальный труд, посвященный историко-филологическому анализу языка и фольклора славян в связи с языком и фольклором других индоевропейских народов. Книга Афанасьева является попыткой выявить живые связи языка и преданий, более того, воскресить основы русского мышления. Для своего времени работа была огромным шагом вперёд. К этой книге не раз обращались русские поэты и писатели: А. К. Толстой и Блок, Мельников-Печерский и Горький, Бунин и Есенин.</a:t>
            </a:r>
          </a:p>
          <a:p>
            <a:r>
              <a:rPr lang="ru-RU" dirty="0" smtClean="0"/>
              <a:t>В советское время попытки издания «Поэтических воззрений славян на природу» встретили ряд препятствий. В сильно сокращённом варианте эта книга вышла в начале 1980-х годов после личного указания Ю. В. Андропова.</a:t>
            </a:r>
            <a:endParaRPr lang="ru-RU" smtClean="0"/>
          </a:p>
          <a:p>
            <a:endParaRPr lang="ru-RU"/>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1026" name="Picture 2"/>
          <p:cNvPicPr>
            <a:picLocks noGrp="1" noChangeAspect="1" noChangeArrowheads="1"/>
          </p:cNvPicPr>
          <p:nvPr>
            <p:ph sz="half" idx="1"/>
          </p:nvPr>
        </p:nvPicPr>
        <p:blipFill>
          <a:blip r:embed="rId2" cstate="email"/>
          <a:srcRect/>
          <a:stretch>
            <a:fillRect/>
          </a:stretch>
        </p:blipFill>
        <p:spPr bwMode="auto">
          <a:xfrm>
            <a:off x="467544" y="1556792"/>
            <a:ext cx="1964675" cy="2667000"/>
          </a:xfrm>
          <a:prstGeom prst="rect">
            <a:avLst/>
          </a:prstGeom>
          <a:noFill/>
          <a:ln w="9525">
            <a:noFill/>
            <a:miter lim="800000"/>
            <a:headEnd/>
            <a:tailEnd/>
          </a:ln>
        </p:spPr>
      </p:pic>
      <p:sp>
        <p:nvSpPr>
          <p:cNvPr id="4" name="Содержимое 3"/>
          <p:cNvSpPr>
            <a:spLocks noGrp="1"/>
          </p:cNvSpPr>
          <p:nvPr>
            <p:ph sz="half" idx="2"/>
          </p:nvPr>
        </p:nvSpPr>
        <p:spPr/>
        <p:txBody>
          <a:bodyPr>
            <a:normAutofit fontScale="62500" lnSpcReduction="20000"/>
          </a:bodyPr>
          <a:lstStyle/>
          <a:p>
            <a:r>
              <a:rPr lang="ru-RU" b="1" dirty="0" smtClean="0"/>
              <a:t>Как собрание богатого материала, его труды до сих пор имеют немалую ценность. Академик И.В. </a:t>
            </a:r>
            <a:r>
              <a:rPr lang="ru-RU" b="1" dirty="0" err="1" smtClean="0"/>
              <a:t>Ягич</a:t>
            </a:r>
            <a:r>
              <a:rPr lang="ru-RU" b="1" dirty="0" smtClean="0"/>
              <a:t>  называет Афанасьева  "первым настоящим представителем сравнительного славяноведения в России", замечая относительно "Поэтических воззрений славян на природу", что этот труд, "несмотря на односторонность, внушенную автору теорией его образцов, останется на долгое время еще богатым источником для разнообразных справок и блестящим памятником его широкого знакомства с подходящей  литературой славянских трудов". </a:t>
            </a:r>
            <a:endParaRPr lang="ru-RU" dirty="0"/>
          </a:p>
        </p:txBody>
      </p:sp>
      <p:pic>
        <p:nvPicPr>
          <p:cNvPr id="1028" name="Picture 4"/>
          <p:cNvPicPr>
            <a:picLocks noChangeAspect="1" noChangeArrowheads="1"/>
          </p:cNvPicPr>
          <p:nvPr/>
        </p:nvPicPr>
        <p:blipFill>
          <a:blip r:embed="rId3" cstate="email"/>
          <a:srcRect/>
          <a:stretch>
            <a:fillRect/>
          </a:stretch>
        </p:blipFill>
        <p:spPr bwMode="auto">
          <a:xfrm>
            <a:off x="1643042" y="2928934"/>
            <a:ext cx="3214709" cy="3571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500034" y="428604"/>
            <a:ext cx="8229600" cy="1219200"/>
          </a:xfrm>
        </p:spPr>
        <p:txBody>
          <a:bodyPr>
            <a:normAutofit fontScale="90000"/>
          </a:bodyPr>
          <a:lstStyle/>
          <a:p>
            <a:r>
              <a:rPr sz="2800" smtClean="0"/>
              <a:t>	</a:t>
            </a:r>
            <a:r>
              <a:rPr lang="ru-RU" sz="2800" b="1" dirty="0" smtClean="0"/>
              <a:t>26 июля – 160 лет со дня рождения английского писателя, драматурга Джорджа Бернарда Шоу (1856-1950). </a:t>
            </a:r>
            <a:br>
              <a:rPr lang="ru-RU" sz="2800" b="1" dirty="0" smtClean="0"/>
            </a:br>
            <a:endParaRPr lang="ru-RU" sz="2800" b="1" dirty="0"/>
          </a:p>
        </p:txBody>
      </p:sp>
      <p:pic>
        <p:nvPicPr>
          <p:cNvPr id="3074" name="Picture 2"/>
          <p:cNvPicPr>
            <a:picLocks noGrp="1" noChangeAspect="1" noChangeArrowheads="1"/>
          </p:cNvPicPr>
          <p:nvPr>
            <p:ph sz="half" idx="1"/>
          </p:nvPr>
        </p:nvPicPr>
        <p:blipFill>
          <a:blip r:embed="rId2" cstate="email"/>
          <a:stretch>
            <a:fillRect/>
          </a:stretch>
        </p:blipFill>
        <p:spPr bwMode="auto">
          <a:xfrm>
            <a:off x="611560" y="1628800"/>
            <a:ext cx="3419046" cy="4525962"/>
          </a:xfrm>
          <a:prstGeom prst="rect">
            <a:avLst/>
          </a:prstGeom>
          <a:noFill/>
          <a:ln w="9525">
            <a:noFill/>
            <a:miter lim="800000"/>
            <a:headEnd/>
            <a:tailEnd/>
          </a:ln>
        </p:spPr>
      </p:pic>
      <p:sp>
        <p:nvSpPr>
          <p:cNvPr id="5" name="Содержимое 4"/>
          <p:cNvSpPr>
            <a:spLocks noGrp="1"/>
          </p:cNvSpPr>
          <p:nvPr>
            <p:ph sz="half" idx="2"/>
          </p:nvPr>
        </p:nvSpPr>
        <p:spPr>
          <a:xfrm>
            <a:off x="4355976" y="1285860"/>
            <a:ext cx="4352160" cy="4810140"/>
          </a:xfrm>
        </p:spPr>
        <p:txBody>
          <a:bodyPr>
            <a:normAutofit fontScale="55000" lnSpcReduction="20000"/>
          </a:bodyPr>
          <a:lstStyle/>
          <a:p>
            <a:r>
              <a:rPr lang="ru-RU" sz="2800" b="1" dirty="0" smtClean="0"/>
              <a:t>Джордж </a:t>
            </a:r>
            <a:r>
              <a:rPr lang="ru-RU" sz="2800" b="1" dirty="0" err="1" smtClean="0"/>
              <a:t>Бе́рнард</a:t>
            </a:r>
            <a:r>
              <a:rPr lang="ru-RU" sz="2800" b="1" dirty="0" smtClean="0"/>
              <a:t> </a:t>
            </a:r>
            <a:r>
              <a:rPr lang="ru-RU" sz="2800" b="1" dirty="0" err="1" smtClean="0"/>
              <a:t>Шо́у</a:t>
            </a:r>
            <a:r>
              <a:rPr lang="ru-RU" sz="2800" b="1" dirty="0" smtClean="0"/>
              <a:t> </a:t>
            </a:r>
            <a:r>
              <a:rPr lang="ru-RU" sz="2800" b="1" dirty="0" smtClean="0">
                <a:hlinkClick r:id="rId3"/>
              </a:rPr>
              <a:t> — </a:t>
            </a:r>
            <a:r>
              <a:rPr lang="ru-RU" sz="2800" b="1" dirty="0" smtClean="0"/>
              <a:t>ирландский драматург, писатель, романист, лауреат Нобелевской премии в области литературы и один из наиболее известных ирландских литературных деятелей</a:t>
            </a:r>
            <a:r>
              <a:rPr lang="ru-RU" sz="2800" b="1" dirty="0" smtClean="0">
                <a:hlinkClick r:id=""/>
              </a:rPr>
              <a:t> </a:t>
            </a:r>
            <a:r>
              <a:rPr lang="ru-RU" sz="2800" b="1" u="sng" dirty="0" smtClean="0">
                <a:hlinkClick r:id=""/>
              </a:rPr>
              <a:t>Общественный деятель (</a:t>
            </a:r>
            <a:r>
              <a:rPr lang="ru-RU" sz="2800" b="1" u="sng" dirty="0" smtClean="0">
                <a:hlinkClick r:id="rId4"/>
              </a:rPr>
              <a:t>социалист-фабианец, сторонник реформы английской письменности .Один из основателей  </a:t>
            </a:r>
            <a:r>
              <a:rPr lang="ru-RU" sz="2800" b="1" u="sng" dirty="0" smtClean="0"/>
              <a:t>Лондонской школы экономики и политических наук  Второй (после</a:t>
            </a:r>
            <a:r>
              <a:rPr lang="ru-RU" sz="2800" b="1" dirty="0" smtClean="0"/>
              <a:t>  Шекспира по популярности драматург в английском  театре)</a:t>
            </a:r>
            <a:endParaRPr lang="ru-RU" sz="2800" b="1" dirty="0" smtClean="0">
              <a:hlinkClick r:id="rId5"/>
            </a:endParaRPr>
          </a:p>
          <a:p>
            <a:r>
              <a:rPr lang="ru-RU" sz="2800" dirty="0" smtClean="0"/>
              <a:t>Единственный человек, удостоенный и Нобелевской премии в области литературы (</a:t>
            </a:r>
            <a:r>
              <a:rPr lang="ru-RU" sz="2800" dirty="0" smtClean="0">
                <a:hlinkClick r:id="rId6"/>
              </a:rPr>
              <a:t>1925, «За творчество, отмеченное идеализмом и гуманизмом, за искрометную сатиру, которая часто сочетается с исключительной поэтической красотой»), и премии «</a:t>
            </a:r>
            <a:r>
              <a:rPr lang="ru-RU" sz="2800" dirty="0" smtClean="0">
                <a:hlinkClick r:id="rId7"/>
              </a:rPr>
              <a:t>Оскар» (</a:t>
            </a:r>
            <a:r>
              <a:rPr lang="ru-RU" sz="2800" dirty="0" smtClean="0">
                <a:hlinkClick r:id="rId8"/>
              </a:rPr>
              <a:t>1938, за сценарий фильма </a:t>
            </a:r>
            <a:r>
              <a:rPr lang="ru-RU" sz="2800" dirty="0" smtClean="0">
                <a:hlinkClick r:id="rId9"/>
              </a:rPr>
              <a:t>«</a:t>
            </a:r>
            <a:r>
              <a:rPr lang="ru-RU" sz="2800" dirty="0" err="1" smtClean="0">
                <a:hlinkClick r:id="rId9"/>
              </a:rPr>
              <a:t>Пигмалион</a:t>
            </a:r>
            <a:r>
              <a:rPr lang="ru-RU" sz="2800" dirty="0" smtClean="0">
                <a:hlinkClick r:id="rId9"/>
              </a:rPr>
              <a:t>»)</a:t>
            </a:r>
          </a:p>
          <a:p>
            <a:r>
              <a:rPr lang="ru-RU" sz="2800" dirty="0" smtClean="0">
                <a:hlinkClick r:id="rId9"/>
              </a:rPr>
              <a:t>Активный пропагандист вегетарианства.</a:t>
            </a:r>
          </a:p>
          <a:p>
            <a:endParaRPr lang="ru-RU" dirty="0">
              <a:solidFill>
                <a:schemeClr val="tx2"/>
              </a:solidFill>
            </a:endParaRPr>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sz="half" idx="1"/>
          </p:nvPr>
        </p:nvSpPr>
        <p:spPr/>
        <p:txBody>
          <a:bodyPr>
            <a:normAutofit fontScale="70000" lnSpcReduction="20000"/>
          </a:bodyPr>
          <a:lstStyle/>
          <a:p>
            <a:r>
              <a:rPr lang="ru-RU" dirty="0" smtClean="0"/>
              <a:t>Пьесы Бернарда Шоу, как и пьесы Оскара Уайльда, включают острый юмор, исключительный для драматургов викторианской эпохи. Шоу начал реформировать театр, предлагая новые темы и приглашая публику к обдумыванию моральных, политических и экономических проблем. В этом он близок к драматургии Ибсена с его реалистической драмой, которую он использовал для решения социальных проблем.</a:t>
            </a:r>
            <a:endParaRPr lang="ru-RU" dirty="0"/>
          </a:p>
        </p:txBody>
      </p:sp>
      <p:pic>
        <p:nvPicPr>
          <p:cNvPr id="5122" name="Picture 2"/>
          <p:cNvPicPr>
            <a:picLocks noGrp="1" noChangeAspect="1" noChangeArrowheads="1"/>
          </p:cNvPicPr>
          <p:nvPr>
            <p:ph sz="half" idx="2"/>
          </p:nvPr>
        </p:nvPicPr>
        <p:blipFill>
          <a:blip r:embed="rId2" cstate="email"/>
          <a:stretch>
            <a:fillRect/>
          </a:stretch>
        </p:blipFill>
        <p:spPr bwMode="auto">
          <a:xfrm>
            <a:off x="4648200" y="2531523"/>
            <a:ext cx="4038600" cy="290779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lstStyle/>
          <a:p>
            <a:endParaRPr lang="ru-RU"/>
          </a:p>
        </p:txBody>
      </p:sp>
      <p:pic>
        <p:nvPicPr>
          <p:cNvPr id="4098" name="Picture 2"/>
          <p:cNvPicPr>
            <a:picLocks noGrp="1" noChangeAspect="1" noChangeArrowheads="1"/>
          </p:cNvPicPr>
          <p:nvPr>
            <p:ph idx="1"/>
          </p:nvPr>
        </p:nvPicPr>
        <p:blipFill>
          <a:blip r:embed="rId2" cstate="email"/>
          <a:srcRect/>
          <a:stretch>
            <a:fillRect/>
          </a:stretch>
        </p:blipFill>
        <p:spPr bwMode="auto">
          <a:xfrm>
            <a:off x="84649" y="155138"/>
            <a:ext cx="8879840" cy="615418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rmAutofit/>
          </a:bodyPr>
          <a:lstStyle/>
          <a:p>
            <a:r>
              <a:rPr sz="2800" smtClean="0"/>
              <a:t>	</a:t>
            </a:r>
            <a:r>
              <a:rPr lang="ru-RU" sz="2800" dirty="0" smtClean="0"/>
              <a:t>28 июля – 150 лет со дня рождения английской писательницы </a:t>
            </a:r>
            <a:r>
              <a:rPr lang="ru-RU" sz="2800" dirty="0" err="1" smtClean="0"/>
              <a:t>Беатрикс</a:t>
            </a:r>
            <a:r>
              <a:rPr lang="ru-RU" sz="2800" dirty="0" smtClean="0"/>
              <a:t> Поттер (1866-1943). </a:t>
            </a:r>
            <a:endParaRPr lang="ru-RU" sz="2800" dirty="0"/>
          </a:p>
        </p:txBody>
      </p:sp>
      <p:sp>
        <p:nvSpPr>
          <p:cNvPr id="8" name="Содержимое 7"/>
          <p:cNvSpPr>
            <a:spLocks noGrp="1"/>
          </p:cNvSpPr>
          <p:nvPr>
            <p:ph sz="half" idx="1"/>
          </p:nvPr>
        </p:nvSpPr>
        <p:spPr/>
        <p:txBody>
          <a:bodyPr/>
          <a:lstStyle/>
          <a:p>
            <a:endParaRPr lang="ru-RU"/>
          </a:p>
        </p:txBody>
      </p:sp>
      <p:sp>
        <p:nvSpPr>
          <p:cNvPr id="5" name="Содержимое 4"/>
          <p:cNvSpPr>
            <a:spLocks noGrp="1"/>
          </p:cNvSpPr>
          <p:nvPr>
            <p:ph sz="half" idx="2"/>
          </p:nvPr>
        </p:nvSpPr>
        <p:spPr/>
        <p:txBody>
          <a:bodyPr>
            <a:normAutofit fontScale="55000" lnSpcReduction="20000"/>
          </a:bodyPr>
          <a:lstStyle/>
          <a:p>
            <a:r>
              <a:rPr lang="ru-RU" dirty="0" smtClean="0"/>
              <a:t>Беатрис Поттер было шестнадцать лет, когда она впервые увидела Озёрный край, влюбилась в его красоты и решила когда-нибудь там поселиться. Став взрослой, она осуществила юношескую мечту и из Лондона переехала на ферму «Хилл-Топ». К своим сказкам Беатрис рисовала подробные иллюстрации, на которых легко узнать её дом с садом.</a:t>
            </a:r>
          </a:p>
          <a:p>
            <a:pPr>
              <a:buNone/>
            </a:pPr>
            <a:endParaRPr lang="ru-RU" dirty="0" smtClean="0"/>
          </a:p>
          <a:p>
            <a:r>
              <a:rPr lang="ru-RU" dirty="0" smtClean="0"/>
              <a:t>Соседи писательницы проявляли большой интерес к её творчеству и радовались, когда на картинках узнавали собственные дома. Они часто видели Беатрис с этюдником, на природе, в деревне и в ближнем рыночном городке Хоксхед. Местные сценки легли в основу сказок о зверюшках, и были выполнены так замечательно, что со всех концов света и ныне приезжают люди — посмотреть места, изображенные в её книгах</a:t>
            </a:r>
          </a:p>
          <a:p>
            <a:endParaRPr lang="ru-RU" dirty="0"/>
          </a:p>
        </p:txBody>
      </p:sp>
      <p:pic>
        <p:nvPicPr>
          <p:cNvPr id="6147" name="Picture 3"/>
          <p:cNvPicPr>
            <a:picLocks noChangeAspect="1" noChangeArrowheads="1"/>
          </p:cNvPicPr>
          <p:nvPr/>
        </p:nvPicPr>
        <p:blipFill>
          <a:blip r:embed="rId2" cstate="email"/>
          <a:srcRect/>
          <a:stretch>
            <a:fillRect/>
          </a:stretch>
        </p:blipFill>
        <p:spPr bwMode="auto">
          <a:xfrm>
            <a:off x="971600" y="1770344"/>
            <a:ext cx="3168352" cy="421390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idx="1"/>
          </p:nvPr>
        </p:nvSpPr>
        <p:spPr/>
        <p:txBody>
          <a:bodyPr>
            <a:normAutofit fontScale="25000" lnSpcReduction="20000"/>
          </a:bodyPr>
          <a:lstStyle/>
          <a:p>
            <a:pPr>
              <a:buNone/>
            </a:pPr>
            <a:r>
              <a:rPr lang="ru-RU" dirty="0" smtClean="0"/>
              <a:t>	</a:t>
            </a:r>
          </a:p>
          <a:p>
            <a:pPr algn="ctr">
              <a:buNone/>
            </a:pPr>
            <a:r>
              <a:rPr lang="ru-RU" dirty="0" smtClean="0"/>
              <a:t>	</a:t>
            </a:r>
            <a:r>
              <a:rPr lang="ru-RU" sz="8000" dirty="0" smtClean="0"/>
              <a:t>Джек Лондон прожил поистине сверхчеловеческую жизнь. </a:t>
            </a:r>
          </a:p>
          <a:p>
            <a:pPr algn="ctr">
              <a:buNone/>
            </a:pPr>
            <a:r>
              <a:rPr lang="ru-RU" sz="8000" dirty="0" smtClean="0"/>
              <a:t>За 16 лет своей литературной деятельности он написал 50 книг, бессчетное количество статей, </a:t>
            </a:r>
          </a:p>
          <a:p>
            <a:pPr algn="ctr">
              <a:buNone/>
            </a:pPr>
            <a:r>
              <a:rPr lang="ru-RU" sz="8000" dirty="0" smtClean="0"/>
              <a:t>проехал всю Америку с лекциями о социализме как совершенной форме мироустройства, не отказал ни одному человеку, кто просил его о помощи... </a:t>
            </a:r>
          </a:p>
          <a:p>
            <a:pPr algn="ctr">
              <a:buNone/>
            </a:pPr>
            <a:r>
              <a:rPr lang="ru-RU" sz="8000" dirty="0" smtClean="0"/>
              <a:t>Со всей страстностью своей натуры он пытался материализовать три своих великих иллюзии: брак "на разумной основе" со здоровым потомством, социализм и теорию сверхчеловека. "Разумный брак" отомстил ему отчуждением дочерей; социализм поджогом его "Дома Волка", а с третьей иллюзией он расстался сам. </a:t>
            </a:r>
          </a:p>
          <a:p>
            <a:pPr algn="ctr">
              <a:buNone/>
            </a:pPr>
            <a:r>
              <a:rPr lang="ru-RU" sz="8000" dirty="0" smtClean="0"/>
              <a:t>Джек Лондон был человеком своевольных решений - материалистом. Когда жизнь стала покидать тело и он больше не ощущал себя сверхчеловеком - он убил свой дух.</a:t>
            </a:r>
          </a:p>
          <a:p>
            <a:endParaRPr lang="ru-RU" sz="4200" dirty="0"/>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7170" name="Picture 2"/>
          <p:cNvPicPr>
            <a:picLocks noGrp="1" noChangeAspect="1" noChangeArrowheads="1"/>
          </p:cNvPicPr>
          <p:nvPr>
            <p:ph sz="half" idx="1"/>
          </p:nvPr>
        </p:nvPicPr>
        <p:blipFill>
          <a:blip r:embed="rId2" cstate="email"/>
          <a:srcRect/>
          <a:stretch>
            <a:fillRect/>
          </a:stretch>
        </p:blipFill>
        <p:spPr bwMode="auto">
          <a:xfrm>
            <a:off x="467544" y="692696"/>
            <a:ext cx="2513896" cy="3649339"/>
          </a:xfrm>
          <a:prstGeom prst="rect">
            <a:avLst/>
          </a:prstGeom>
          <a:noFill/>
          <a:ln w="9525">
            <a:noFill/>
            <a:miter lim="800000"/>
            <a:headEnd/>
            <a:tailEnd/>
          </a:ln>
        </p:spPr>
      </p:pic>
      <p:sp>
        <p:nvSpPr>
          <p:cNvPr id="4" name="Содержимое 3"/>
          <p:cNvSpPr>
            <a:spLocks noGrp="1"/>
          </p:cNvSpPr>
          <p:nvPr>
            <p:ph sz="half" idx="2"/>
          </p:nvPr>
        </p:nvSpPr>
        <p:spPr/>
        <p:txBody>
          <a:bodyPr>
            <a:normAutofit fontScale="70000" lnSpcReduction="20000"/>
          </a:bodyPr>
          <a:lstStyle/>
          <a:p>
            <a:r>
              <a:rPr lang="ru-RU" dirty="0" smtClean="0"/>
              <a:t>Беатрис Поттер стала одной из первых, кто занялся сохранением природы Англии. Она постепенно скупила фермы разорившихся соседей, разрешив им продолжать вести хозяйство. Беатрис завещала 4000 акров земли и 15 ферм Национальному парку.</a:t>
            </a:r>
          </a:p>
          <a:p>
            <a:r>
              <a:rPr lang="ru-RU" dirty="0" smtClean="0"/>
              <a:t>Первая сказка, переведённая на русский язык, была «Ухти-Тухти» — она вышла в 1961 году и потом много раз переиздавалась.</a:t>
            </a:r>
          </a:p>
          <a:p>
            <a:endParaRPr lang="ru-RU" dirty="0"/>
          </a:p>
        </p:txBody>
      </p:sp>
      <p:pic>
        <p:nvPicPr>
          <p:cNvPr id="7171" name="Picture 3"/>
          <p:cNvPicPr>
            <a:picLocks noChangeAspect="1" noChangeArrowheads="1"/>
          </p:cNvPicPr>
          <p:nvPr/>
        </p:nvPicPr>
        <p:blipFill>
          <a:blip r:embed="rId3" cstate="email"/>
          <a:srcRect/>
          <a:stretch>
            <a:fillRect/>
          </a:stretch>
        </p:blipFill>
        <p:spPr bwMode="auto">
          <a:xfrm>
            <a:off x="2411760" y="3429000"/>
            <a:ext cx="2152253" cy="27118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457200" y="152400"/>
            <a:ext cx="8229600" cy="1836440"/>
          </a:xfrm>
        </p:spPr>
        <p:txBody>
          <a:bodyPr>
            <a:noAutofit/>
          </a:bodyPr>
          <a:lstStyle/>
          <a:p>
            <a:r>
              <a:rPr lang="ru-RU" sz="2800" b="1" dirty="0" smtClean="0"/>
              <a:t>28 июля – 120 лет со дня рождения русского писателя, фольклориста Бориса Викторовича Шергина (1896-1973). </a:t>
            </a:r>
            <a:br>
              <a:rPr lang="ru-RU" sz="2800" b="1" dirty="0" smtClean="0"/>
            </a:br>
            <a:endParaRPr lang="ru-RU" sz="2800" b="1" dirty="0"/>
          </a:p>
        </p:txBody>
      </p:sp>
      <p:sp>
        <p:nvSpPr>
          <p:cNvPr id="5" name="Содержимое 4"/>
          <p:cNvSpPr>
            <a:spLocks noGrp="1"/>
          </p:cNvSpPr>
          <p:nvPr>
            <p:ph sz="half" idx="2"/>
          </p:nvPr>
        </p:nvSpPr>
        <p:spPr/>
        <p:txBody>
          <a:bodyPr>
            <a:normAutofit fontScale="55000" lnSpcReduction="20000"/>
          </a:bodyPr>
          <a:lstStyle/>
          <a:p>
            <a:r>
              <a:rPr lang="ru-RU" dirty="0" smtClean="0"/>
              <a:t>Своеобразие </a:t>
            </a:r>
            <a:r>
              <a:rPr lang="ru-RU" dirty="0" err="1" smtClean="0"/>
              <a:t>фольклоризма</a:t>
            </a:r>
            <a:r>
              <a:rPr lang="ru-RU" dirty="0" smtClean="0"/>
              <a:t> Шергина состоит в непосредственной ориентации его текстов на народное творчество. Цель художника не в том, чтобы обогатить литературу за счёт </a:t>
            </a:r>
            <a:r>
              <a:rPr lang="ru-RU" dirty="0" err="1" smtClean="0"/>
              <a:t>внеположенного</a:t>
            </a:r>
            <a:r>
              <a:rPr lang="ru-RU" dirty="0" smtClean="0"/>
              <a:t> по отношению к ней фольклора, но чтобы явить народную поэзию как оригинальный, неповторимый и бесценный способ видения мира и человека. В текстах писателя — обилие цитат из фольклорных текстов (пословицы, поговорки, отрывки из былин, причитаний, лирических песен, небывальщин и т. п.). Большинство из них рассчитаны на чтение вслух, и Шергин, знавший всю свою прозу и поэзию наизусть, до последних лет жизни нередко сам исполнял свои произведения. </a:t>
            </a:r>
            <a:r>
              <a:rPr lang="ru-RU" dirty="0" err="1" smtClean="0"/>
              <a:t>Сказывание</a:t>
            </a:r>
            <a:r>
              <a:rPr lang="ru-RU" dirty="0" smtClean="0"/>
              <a:t> было для него не воспроизведением созданного ранее, но самим процессом творчества</a:t>
            </a:r>
            <a:endParaRPr lang="ru-RU" dirty="0"/>
          </a:p>
        </p:txBody>
      </p:sp>
      <p:pic>
        <p:nvPicPr>
          <p:cNvPr id="4098" name="Picture 2"/>
          <p:cNvPicPr>
            <a:picLocks noGrp="1" noChangeAspect="1" noChangeArrowheads="1"/>
          </p:cNvPicPr>
          <p:nvPr>
            <p:ph sz="half" idx="1"/>
          </p:nvPr>
        </p:nvPicPr>
        <p:blipFill>
          <a:blip r:embed="rId2" cstate="email"/>
          <a:srcRect/>
          <a:stretch>
            <a:fillRect/>
          </a:stretch>
        </p:blipFill>
        <p:spPr bwMode="auto">
          <a:xfrm>
            <a:off x="820660" y="1722438"/>
            <a:ext cx="3311680" cy="45259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0"/>
            <a:ext cx="8219256" cy="2839144"/>
          </a:xfrm>
        </p:spPr>
        <p:txBody>
          <a:bodyPr>
            <a:noAutofit/>
          </a:bodyPr>
          <a:lstStyle/>
          <a:p>
            <a:r>
              <a:rPr lang="ru-RU" sz="2400" b="1" i="1" dirty="0" smtClean="0"/>
              <a:t>«Лежащий в печали человек всегда хочет встать да развеселиться. И чтобы сердце твоё развеселилось, совсем не надобно, чтоб вдруг изменились житейские обстоятельства. Развеселить может светлое слово доброго человека». Борис Шергин.</a:t>
            </a:r>
            <a:r>
              <a:rPr lang="ru-RU" sz="2400" b="1" dirty="0" smtClean="0"/>
              <a:t/>
            </a:r>
            <a:br>
              <a:rPr lang="ru-RU" sz="2400" b="1" dirty="0" smtClean="0"/>
            </a:br>
            <a:r>
              <a:rPr lang="ru-RU" sz="2400" dirty="0" smtClean="0"/>
              <a:t/>
            </a:r>
            <a:br>
              <a:rPr lang="ru-RU" sz="2400" dirty="0" smtClean="0"/>
            </a:br>
            <a:endParaRPr lang="ru-RU" sz="2400" dirty="0"/>
          </a:p>
        </p:txBody>
      </p:sp>
      <p:pic>
        <p:nvPicPr>
          <p:cNvPr id="9218" name="Picture 2"/>
          <p:cNvPicPr>
            <a:picLocks noGrp="1" noChangeAspect="1" noChangeArrowheads="1"/>
          </p:cNvPicPr>
          <p:nvPr>
            <p:ph sz="half" idx="1"/>
          </p:nvPr>
        </p:nvPicPr>
        <p:blipFill>
          <a:blip r:embed="rId2" cstate="email"/>
          <a:stretch>
            <a:fillRect/>
          </a:stretch>
        </p:blipFill>
        <p:spPr bwMode="auto">
          <a:xfrm>
            <a:off x="539552" y="2852936"/>
            <a:ext cx="2955317" cy="3819882"/>
          </a:xfrm>
          <a:prstGeom prst="rect">
            <a:avLst/>
          </a:prstGeom>
          <a:noFill/>
          <a:ln w="9525">
            <a:noFill/>
            <a:miter lim="800000"/>
            <a:headEnd/>
            <a:tailEnd/>
          </a:ln>
        </p:spPr>
      </p:pic>
      <p:pic>
        <p:nvPicPr>
          <p:cNvPr id="9219" name="Picture 3"/>
          <p:cNvPicPr>
            <a:picLocks noGrp="1" noChangeAspect="1" noChangeArrowheads="1"/>
          </p:cNvPicPr>
          <p:nvPr>
            <p:ph sz="half" idx="2"/>
          </p:nvPr>
        </p:nvPicPr>
        <p:blipFill>
          <a:blip r:embed="rId3" cstate="email"/>
          <a:srcRect/>
          <a:stretch>
            <a:fillRect/>
          </a:stretch>
        </p:blipFill>
        <p:spPr bwMode="auto">
          <a:xfrm>
            <a:off x="5148064" y="2924944"/>
            <a:ext cx="2953041" cy="374712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8194" name="Picture 2"/>
          <p:cNvPicPr>
            <a:picLocks noGrp="1" noChangeAspect="1" noChangeArrowheads="1"/>
          </p:cNvPicPr>
          <p:nvPr>
            <p:ph sz="half" idx="1"/>
          </p:nvPr>
        </p:nvPicPr>
        <p:blipFill>
          <a:blip r:embed="rId2" cstate="email"/>
          <a:stretch>
            <a:fillRect/>
          </a:stretch>
        </p:blipFill>
        <p:spPr bwMode="auto">
          <a:xfrm>
            <a:off x="467544" y="1772816"/>
            <a:ext cx="3405786" cy="4525962"/>
          </a:xfrm>
          <a:prstGeom prst="rect">
            <a:avLst/>
          </a:prstGeom>
          <a:noFill/>
          <a:ln w="9525">
            <a:noFill/>
            <a:miter lim="800000"/>
            <a:headEnd/>
            <a:tailEnd/>
          </a:ln>
        </p:spPr>
      </p:pic>
      <p:sp>
        <p:nvSpPr>
          <p:cNvPr id="4" name="Содержимое 3"/>
          <p:cNvSpPr>
            <a:spLocks noGrp="1"/>
          </p:cNvSpPr>
          <p:nvPr>
            <p:ph sz="half" idx="2"/>
          </p:nvPr>
        </p:nvSpPr>
        <p:spPr>
          <a:xfrm>
            <a:off x="4211960" y="1722437"/>
            <a:ext cx="4474840" cy="4658891"/>
          </a:xfrm>
        </p:spPr>
        <p:txBody>
          <a:bodyPr>
            <a:normAutofit fontScale="55000" lnSpcReduction="20000"/>
          </a:bodyPr>
          <a:lstStyle/>
          <a:p>
            <a:r>
              <a:rPr lang="ru-RU" dirty="0" smtClean="0"/>
              <a:t>Владимир </a:t>
            </a:r>
            <a:r>
              <a:rPr lang="ru-RU" dirty="0" err="1" smtClean="0"/>
              <a:t>Личутин</a:t>
            </a:r>
            <a:r>
              <a:rPr lang="ru-RU" dirty="0" smtClean="0"/>
              <a:t> отмечал в облике Шергина признаки духовной красоты: «Почитай, уж тридцать лет минуло, как повстречался с Борисом Шергиным, но весь он во мне, как окутанный в сияющую плащаницу </a:t>
            </a:r>
            <a:r>
              <a:rPr lang="ru-RU" dirty="0" err="1" smtClean="0"/>
              <a:t>неизживаемый</a:t>
            </a:r>
            <a:r>
              <a:rPr lang="ru-RU" dirty="0" smtClean="0"/>
              <a:t> образ. Согбенный старик, совсем изжитой какой-то, бесплотный. Просторно полощутся порты, рубаха </a:t>
            </a:r>
            <a:r>
              <a:rPr lang="ru-RU" dirty="0" err="1" smtClean="0"/>
              <a:t>враспояску</a:t>
            </a:r>
            <a:r>
              <a:rPr lang="ru-RU" dirty="0" smtClean="0"/>
              <a:t> на костлявых тонких плечах, светится просторная плешь, как макушка перезревшей дыни... Я поразился вдруг, какое же бывает красивое лицо, когда оно омыто душевным светом, ...от всего одухотворенного обличья исходит та постоянная радость, которая мгновенно усмиряет вас и укрепляет. Осиянный человек сердечными очами всматривается в огромную обитель души, заселенную светлыми образами, и благое чувство, истекая, невольно заражало радостью и меня. Я, молодой свежий человек, вдруг нашел укрепу у немощного старца».</a:t>
            </a:r>
            <a:br>
              <a:rPr lang="ru-RU" dirty="0" smtClean="0"/>
            </a:br>
            <a:endParaRPr lang="ru-RU" dirty="0"/>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r>
              <a:rPr lang="ru-RU" dirty="0" smtClean="0"/>
              <a:t>Август</a:t>
            </a:r>
            <a:endParaRPr lang="ru-RU" dirty="0"/>
          </a:p>
        </p:txBody>
      </p:sp>
      <p:pic>
        <p:nvPicPr>
          <p:cNvPr id="7170" name="Picture 2" descr="F:\Месяцы\iYBH07H1H.jpg"/>
          <p:cNvPicPr>
            <a:picLocks noGrp="1" noChangeAspect="1" noChangeArrowheads="1"/>
          </p:cNvPicPr>
          <p:nvPr>
            <p:ph idx="1"/>
          </p:nvPr>
        </p:nvPicPr>
        <p:blipFill>
          <a:blip r:embed="rId2" cstate="email"/>
          <a:stretch>
            <a:fillRect/>
          </a:stretch>
        </p:blipFill>
        <p:spPr bwMode="auto">
          <a:xfrm>
            <a:off x="2462525" y="2132856"/>
            <a:ext cx="4948087" cy="3672408"/>
          </a:xfrm>
          <a:prstGeom prst="rect">
            <a:avLst/>
          </a:prstGeom>
          <a:noFill/>
        </p:spPr>
      </p:pic>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rmAutofit fontScale="90000"/>
          </a:bodyPr>
          <a:lstStyle/>
          <a:p>
            <a:r>
              <a:rPr lang="ru-RU" sz="2800" dirty="0" smtClean="0"/>
              <a:t>9 августа – 110 лет со дня рождения английской писательницы Памелы Лилианы Трэверс (н. ф. Хелен Линдон Гофф) (1906-1996). </a:t>
            </a:r>
            <a:endParaRPr lang="ru-RU" sz="2800" dirty="0"/>
          </a:p>
        </p:txBody>
      </p:sp>
      <p:pic>
        <p:nvPicPr>
          <p:cNvPr id="10242" name="Picture 2"/>
          <p:cNvPicPr>
            <a:picLocks noGrp="1" noChangeAspect="1" noChangeArrowheads="1"/>
          </p:cNvPicPr>
          <p:nvPr>
            <p:ph sz="half" idx="1"/>
          </p:nvPr>
        </p:nvPicPr>
        <p:blipFill>
          <a:blip r:embed="rId2" cstate="email"/>
          <a:stretch>
            <a:fillRect/>
          </a:stretch>
        </p:blipFill>
        <p:spPr bwMode="auto">
          <a:xfrm>
            <a:off x="966222" y="1722438"/>
            <a:ext cx="3020556" cy="4525962"/>
          </a:xfrm>
          <a:prstGeom prst="rect">
            <a:avLst/>
          </a:prstGeom>
          <a:noFill/>
          <a:ln w="9525">
            <a:noFill/>
            <a:miter lim="800000"/>
            <a:headEnd/>
            <a:tailEnd/>
          </a:ln>
        </p:spPr>
      </p:pic>
      <p:sp>
        <p:nvSpPr>
          <p:cNvPr id="5" name="Содержимое 4"/>
          <p:cNvSpPr>
            <a:spLocks noGrp="1"/>
          </p:cNvSpPr>
          <p:nvPr>
            <p:ph sz="half" idx="2"/>
          </p:nvPr>
        </p:nvSpPr>
        <p:spPr/>
        <p:txBody>
          <a:bodyPr>
            <a:normAutofit fontScale="62500" lnSpcReduction="20000"/>
          </a:bodyPr>
          <a:lstStyle/>
          <a:p>
            <a:r>
              <a:rPr lang="ru-RU" dirty="0" smtClean="0"/>
              <a:t>«Вы можете спрашивать меня обо всем, про мою работу, но я никогда не буду говорить о себе, - однажды сказала Памела Линдон Трэверс, автор любимых с детства историй о Мэри Поппинс. - Разве так важно, какую кашу любил Джон Китс? Кому это интересно? Настоящая биография - это история души». </a:t>
            </a:r>
          </a:p>
          <a:p>
            <a:r>
              <a:rPr lang="ru-RU" dirty="0" smtClean="0"/>
              <a:t>И автобиография превратилась в рассказ о любимой героине - Мэри Поппинс. «Я никогда не считала, что придумала ее. Может, это она придумала меня. Видимо, поэтому мне так трудно писать о себе».</a:t>
            </a:r>
            <a:br>
              <a:rPr lang="ru-RU" dirty="0" smtClean="0"/>
            </a:br>
            <a:r>
              <a:rPr lang="ru-RU" dirty="0" smtClean="0"/>
              <a:t/>
            </a:r>
            <a:br>
              <a:rPr lang="ru-RU" dirty="0" smtClean="0"/>
            </a:br>
            <a:endParaRPr lang="ru-RU" dirty="0"/>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rmAutofit/>
          </a:bodyPr>
          <a:lstStyle/>
          <a:p>
            <a:endParaRPr lang="ru-RU" sz="2400" dirty="0"/>
          </a:p>
        </p:txBody>
      </p:sp>
      <p:pic>
        <p:nvPicPr>
          <p:cNvPr id="11266" name="Picture 2"/>
          <p:cNvPicPr>
            <a:picLocks noGrp="1" noChangeAspect="1" noChangeArrowheads="1"/>
          </p:cNvPicPr>
          <p:nvPr>
            <p:ph sz="half" idx="1"/>
          </p:nvPr>
        </p:nvPicPr>
        <p:blipFill>
          <a:blip r:embed="rId2" cstate="email"/>
          <a:stretch>
            <a:fillRect/>
          </a:stretch>
        </p:blipFill>
        <p:spPr bwMode="auto">
          <a:xfrm>
            <a:off x="571500" y="1951831"/>
            <a:ext cx="3810000" cy="4067175"/>
          </a:xfrm>
          <a:prstGeom prst="rect">
            <a:avLst/>
          </a:prstGeom>
          <a:noFill/>
          <a:ln w="9525">
            <a:noFill/>
            <a:miter lim="800000"/>
            <a:headEnd/>
            <a:tailEnd/>
          </a:ln>
        </p:spPr>
      </p:pic>
      <p:sp>
        <p:nvSpPr>
          <p:cNvPr id="5" name="Содержимое 4"/>
          <p:cNvSpPr>
            <a:spLocks noGrp="1"/>
          </p:cNvSpPr>
          <p:nvPr>
            <p:ph sz="half" idx="2"/>
          </p:nvPr>
        </p:nvSpPr>
        <p:spPr/>
        <p:txBody>
          <a:bodyPr>
            <a:normAutofit fontScale="70000" lnSpcReduction="20000"/>
          </a:bodyPr>
          <a:lstStyle/>
          <a:p>
            <a:r>
              <a:rPr lang="ru-RU" dirty="0" smtClean="0"/>
              <a:t>«К сожалению, - говорила Памела Трэверс , - я никогда не узнаю, какая добрая фея наделила меня при крещении удивительным даром, чистейшей из земных радостей - вечной любовью к сказке. Этот дар проявился во мне весьма рано, когда я еще принадлежала миру природы. Яблоко Евы еще красовалось на ветке, у каждого соловья был император, внимавший его песням, а любой муравей или жучок мог оказаться на поверку заколдованным принцем». </a:t>
            </a:r>
            <a:endParaRPr lang="ru-RU" dirty="0"/>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500034" y="500042"/>
            <a:ext cx="8229600" cy="1219200"/>
          </a:xfrm>
        </p:spPr>
        <p:txBody>
          <a:bodyPr>
            <a:normAutofit fontScale="90000"/>
          </a:bodyPr>
          <a:lstStyle/>
          <a:p>
            <a:r>
              <a:rPr lang="ru-RU" sz="2800" dirty="0" smtClean="0"/>
              <a:t>15 августа – 245 лет со дня рождения английского писателя, поэта, переводчика Вальтера Скотта (1771-1832). </a:t>
            </a:r>
            <a:br>
              <a:rPr lang="ru-RU" sz="2800" dirty="0" smtClean="0"/>
            </a:br>
            <a:endParaRPr lang="ru-RU" sz="2800" dirty="0"/>
          </a:p>
        </p:txBody>
      </p:sp>
      <p:pic>
        <p:nvPicPr>
          <p:cNvPr id="12290" name="Picture 2"/>
          <p:cNvPicPr>
            <a:picLocks noGrp="1" noChangeAspect="1" noChangeArrowheads="1"/>
          </p:cNvPicPr>
          <p:nvPr>
            <p:ph sz="half" idx="1"/>
          </p:nvPr>
        </p:nvPicPr>
        <p:blipFill>
          <a:blip r:embed="rId2" cstate="email"/>
          <a:stretch>
            <a:fillRect/>
          </a:stretch>
        </p:blipFill>
        <p:spPr bwMode="auto">
          <a:xfrm>
            <a:off x="781383" y="1722438"/>
            <a:ext cx="3390234" cy="4525962"/>
          </a:xfrm>
          <a:prstGeom prst="rect">
            <a:avLst/>
          </a:prstGeom>
          <a:noFill/>
          <a:ln w="9525">
            <a:noFill/>
            <a:miter lim="800000"/>
            <a:headEnd/>
            <a:tailEnd/>
          </a:ln>
        </p:spPr>
      </p:pic>
      <p:sp>
        <p:nvSpPr>
          <p:cNvPr id="5" name="Содержимое 4"/>
          <p:cNvSpPr>
            <a:spLocks noGrp="1"/>
          </p:cNvSpPr>
          <p:nvPr>
            <p:ph sz="half" idx="2"/>
          </p:nvPr>
        </p:nvSpPr>
        <p:spPr/>
        <p:txBody>
          <a:bodyPr>
            <a:normAutofit fontScale="77500" lnSpcReduction="20000"/>
          </a:bodyPr>
          <a:lstStyle/>
          <a:p>
            <a:r>
              <a:rPr lang="ru-RU" dirty="0" smtClean="0"/>
              <a:t>Вальтер Скотт, при своем слабом здоровье, имел феноменальную работоспособность: как правило, он публиковал не менее двух романов в год. В течение более чем тридцатилетней литературной деятельности писатель создал двадцать восемь романов, девять поэм, множество повестей, литературно-критических статей, исторических трудов.</a:t>
            </a:r>
            <a:endParaRPr lang="ru-RU" dirty="0"/>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13314" name="Picture 2"/>
          <p:cNvPicPr>
            <a:picLocks noGrp="1" noChangeAspect="1" noChangeArrowheads="1"/>
          </p:cNvPicPr>
          <p:nvPr>
            <p:ph sz="half" idx="1"/>
          </p:nvPr>
        </p:nvPicPr>
        <p:blipFill>
          <a:blip r:embed="rId2" cstate="email"/>
          <a:stretch>
            <a:fillRect/>
          </a:stretch>
        </p:blipFill>
        <p:spPr bwMode="auto">
          <a:xfrm>
            <a:off x="967846" y="1722438"/>
            <a:ext cx="3017308" cy="4525962"/>
          </a:xfrm>
          <a:prstGeom prst="rect">
            <a:avLst/>
          </a:prstGeom>
          <a:noFill/>
          <a:ln w="9525">
            <a:noFill/>
            <a:miter lim="800000"/>
            <a:headEnd/>
            <a:tailEnd/>
          </a:ln>
        </p:spPr>
      </p:pic>
      <p:sp>
        <p:nvSpPr>
          <p:cNvPr id="4" name="Содержимое 3"/>
          <p:cNvSpPr>
            <a:spLocks noGrp="1"/>
          </p:cNvSpPr>
          <p:nvPr>
            <p:ph sz="half" idx="2"/>
          </p:nvPr>
        </p:nvSpPr>
        <p:spPr/>
        <p:txBody>
          <a:bodyPr>
            <a:normAutofit fontScale="62500" lnSpcReduction="20000"/>
          </a:bodyPr>
          <a:lstStyle/>
          <a:p>
            <a:r>
              <a:rPr lang="ru-RU" dirty="0" smtClean="0"/>
              <a:t>Для шотландцев он — больше, чем просто писатель. Он возродил историческую память этого народа и открыл Шотландию для остального мира и в первую очередь — для Англии. До него в собственно Англии, особенно в её столице Лондоне, шотландской историей почти не интересовались, считая горцев «дикими». Произведения Скотта, появившиеся сразу же после Наполеоновских войн, в которых шотландские стрелки покрыли себя славой при Ватерлоо, заставили образованные круги Великобритании в корне изменить свое отношение к этой бедной, но гордой стране.</a:t>
            </a:r>
            <a:endParaRPr lang="ru-RU" dirty="0"/>
          </a:p>
        </p:txBody>
      </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428596" y="785794"/>
            <a:ext cx="8229600" cy="1219200"/>
          </a:xfrm>
        </p:spPr>
        <p:txBody>
          <a:bodyPr>
            <a:normAutofit fontScale="90000"/>
          </a:bodyPr>
          <a:lstStyle/>
          <a:p>
            <a:r>
              <a:rPr lang="ru-RU" sz="3100" b="1" dirty="0" smtClean="0"/>
              <a:t>20 августа – 110 лет со дня рождения русского писателя Григория Георгиевича Белых (1906-1938).</a:t>
            </a:r>
            <a:r>
              <a:rPr lang="ru-RU" sz="3100" dirty="0" smtClean="0"/>
              <a:t> </a:t>
            </a:r>
            <a:r>
              <a:rPr lang="ru-RU" dirty="0" smtClean="0"/>
              <a:t/>
            </a:r>
            <a:br>
              <a:rPr lang="ru-RU" dirty="0" smtClean="0"/>
            </a:br>
            <a:endParaRPr lang="ru-RU" dirty="0"/>
          </a:p>
        </p:txBody>
      </p:sp>
      <p:pic>
        <p:nvPicPr>
          <p:cNvPr id="14338" name="Picture 2"/>
          <p:cNvPicPr>
            <a:picLocks noGrp="1" noChangeAspect="1" noChangeArrowheads="1"/>
          </p:cNvPicPr>
          <p:nvPr>
            <p:ph sz="half" idx="1"/>
          </p:nvPr>
        </p:nvPicPr>
        <p:blipFill>
          <a:blip r:embed="rId2" cstate="email"/>
          <a:stretch>
            <a:fillRect/>
          </a:stretch>
        </p:blipFill>
        <p:spPr bwMode="auto">
          <a:xfrm>
            <a:off x="395536" y="2060848"/>
            <a:ext cx="3551073" cy="3126212"/>
          </a:xfrm>
          <a:prstGeom prst="rect">
            <a:avLst/>
          </a:prstGeom>
          <a:noFill/>
          <a:ln w="9525">
            <a:noFill/>
            <a:miter lim="800000"/>
            <a:headEnd/>
            <a:tailEnd/>
          </a:ln>
        </p:spPr>
      </p:pic>
      <p:sp>
        <p:nvSpPr>
          <p:cNvPr id="5" name="Содержимое 4"/>
          <p:cNvSpPr>
            <a:spLocks noGrp="1"/>
          </p:cNvSpPr>
          <p:nvPr>
            <p:ph sz="half" idx="2"/>
          </p:nvPr>
        </p:nvSpPr>
        <p:spPr>
          <a:xfrm>
            <a:off x="4139952" y="1412777"/>
            <a:ext cx="4680520" cy="5184576"/>
          </a:xfrm>
        </p:spPr>
        <p:txBody>
          <a:bodyPr>
            <a:normAutofit fontScale="40000" lnSpcReduction="20000"/>
          </a:bodyPr>
          <a:lstStyle/>
          <a:p>
            <a:r>
              <a:rPr lang="ru-RU" dirty="0" smtClean="0"/>
              <a:t>Родился в 1906 году в многодетной семье. В раннем детстве потерял отца. После Революции был направлен в детскую колонию «ШКИД» (Школа-коммуна имени Достоевского), где заработал прозвище «</a:t>
            </a:r>
            <a:r>
              <a:rPr lang="ru-RU" dirty="0" err="1" smtClean="0"/>
              <a:t>Янкель</a:t>
            </a:r>
            <a:r>
              <a:rPr lang="ru-RU" dirty="0" smtClean="0"/>
              <a:t>». Там он подружился с Леонидом Пантелеевым. После окончания школы (примерно в 1923 году) оба они жили в Ленинграде, стали журналистами, по инициативе и при содействии С. Я. Маршака написали совместную книгу — «Республика ШКИД». По признанию Леонида Пантелеева лучшие главы написал именно Белых. Книга принесла обоим авторам широкую известность. Получила высокую </a:t>
            </a:r>
            <a:r>
              <a:rPr lang="ru-RU" dirty="0" err="1" smtClean="0"/>
              <a:t>ценку</a:t>
            </a:r>
            <a:r>
              <a:rPr lang="ru-RU" dirty="0" smtClean="0"/>
              <a:t> М. Горького, однако подвергалась критике со стороны А. С. Макаренко.</a:t>
            </a:r>
          </a:p>
          <a:p>
            <a:r>
              <a:rPr lang="ru-RU" dirty="0" smtClean="0"/>
              <a:t>В конце 1935 года Белых был репрессирован по обвинению в контрреволюционной деятельности (Статья 58 пункт 10 Уголовного Кодекса РСФСР от 1926 г.). Она, по разным сведениям, заключалась то ли в написании стихотворения «Два великих» (о И. В. Сталине и Петре I), в котором содержались такие строки:</a:t>
            </a:r>
          </a:p>
          <a:p>
            <a:r>
              <a:rPr lang="ru-RU" dirty="0" smtClean="0"/>
              <a:t>«…Сдаюсь, сдаюсь, Иосиф Первый.</a:t>
            </a:r>
            <a:br>
              <a:rPr lang="ru-RU" dirty="0" smtClean="0"/>
            </a:br>
            <a:r>
              <a:rPr lang="ru-RU" dirty="0" smtClean="0"/>
              <a:t>Мою идею о канале</a:t>
            </a:r>
            <a:br>
              <a:rPr lang="ru-RU" dirty="0" smtClean="0"/>
            </a:br>
            <a:r>
              <a:rPr lang="ru-RU" dirty="0" smtClean="0"/>
              <a:t>Вы, не жалея сил чужих</a:t>
            </a:r>
            <a:br>
              <a:rPr lang="ru-RU" dirty="0" smtClean="0"/>
            </a:br>
            <a:r>
              <a:rPr lang="ru-RU" dirty="0" smtClean="0"/>
              <a:t>Весьма блестяще доконали.</a:t>
            </a:r>
            <a:br>
              <a:rPr lang="ru-RU" dirty="0" smtClean="0"/>
            </a:br>
            <a:r>
              <a:rPr lang="ru-RU" dirty="0" smtClean="0"/>
              <a:t>Я ж был идеями богат,</a:t>
            </a:r>
            <a:br>
              <a:rPr lang="ru-RU" dirty="0" smtClean="0"/>
            </a:br>
            <a:r>
              <a:rPr lang="ru-RU" dirty="0" smtClean="0"/>
              <a:t>Но не был так богат рабами»,</a:t>
            </a:r>
          </a:p>
          <a:p>
            <a:r>
              <a:rPr lang="ru-RU" dirty="0" smtClean="0"/>
              <a:t>то ли в написании поэмы о И. В. Сталине, на ту же тему и с тем же духом. Белых был осужден на три года, умер от туберкулёза в пересыльной тюрьме 14 августа 1938 года в возрасте 31 года.</a:t>
            </a:r>
          </a:p>
          <a:p>
            <a:r>
              <a:rPr lang="ru-RU" dirty="0" smtClean="0"/>
              <a:t>Из-за репрессий в отношении Белых был более известен второй автор книги, Леонид Пантелеев. Реабилитирован в 1957 году</a:t>
            </a:r>
            <a:r>
              <a:rPr lang="ru-RU" baseline="30000" dirty="0" smtClean="0"/>
              <a:t>[</a:t>
            </a:r>
            <a:r>
              <a:rPr lang="ru-RU" dirty="0" smtClean="0"/>
              <a:t>. Произведения Григория Белых были переизданы в 1962 году по предложению Л. К. Чуковской после его реабилитации.</a:t>
            </a:r>
          </a:p>
          <a:p>
            <a:endParaRPr lang="ru-RU"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endParaRPr lang="ru-RU"/>
          </a:p>
        </p:txBody>
      </p:sp>
      <p:pic>
        <p:nvPicPr>
          <p:cNvPr id="1026" name="Picture 2"/>
          <p:cNvPicPr>
            <a:picLocks noGrp="1" noChangeAspect="1" noChangeArrowheads="1"/>
          </p:cNvPicPr>
          <p:nvPr>
            <p:ph idx="1"/>
          </p:nvPr>
        </p:nvPicPr>
        <p:blipFill>
          <a:blip r:embed="rId2" cstate="email"/>
          <a:srcRect/>
          <a:stretch>
            <a:fillRect/>
          </a:stretch>
        </p:blipFill>
        <p:spPr bwMode="auto">
          <a:xfrm>
            <a:off x="642910" y="1500174"/>
            <a:ext cx="4479514" cy="3643338"/>
          </a:xfrm>
          <a:prstGeom prst="rect">
            <a:avLst/>
          </a:prstGeom>
          <a:noFill/>
          <a:ln w="9525">
            <a:solidFill>
              <a:schemeClr val="accent3"/>
            </a:solidFill>
            <a:miter lim="800000"/>
            <a:headEnd/>
            <a:tailEnd/>
          </a:ln>
          <a:effectLst/>
        </p:spPr>
      </p:pic>
      <p:pic>
        <p:nvPicPr>
          <p:cNvPr id="1027" name="Picture 3"/>
          <p:cNvPicPr>
            <a:picLocks noChangeAspect="1" noChangeArrowheads="1"/>
          </p:cNvPicPr>
          <p:nvPr/>
        </p:nvPicPr>
        <p:blipFill>
          <a:blip r:embed="rId3" cstate="email"/>
          <a:srcRect/>
          <a:stretch>
            <a:fillRect/>
          </a:stretch>
        </p:blipFill>
        <p:spPr bwMode="auto">
          <a:xfrm>
            <a:off x="4143372" y="3500438"/>
            <a:ext cx="1720863" cy="2630140"/>
          </a:xfrm>
          <a:prstGeom prst="rect">
            <a:avLst/>
          </a:prstGeom>
          <a:noFill/>
          <a:ln w="9525">
            <a:noFill/>
            <a:miter lim="800000"/>
            <a:headEnd/>
            <a:tailEnd/>
          </a:ln>
          <a:effectLst/>
        </p:spPr>
      </p:pic>
      <p:pic>
        <p:nvPicPr>
          <p:cNvPr id="1028" name="Picture 4"/>
          <p:cNvPicPr>
            <a:picLocks noChangeAspect="1" noChangeArrowheads="1"/>
          </p:cNvPicPr>
          <p:nvPr/>
        </p:nvPicPr>
        <p:blipFill>
          <a:blip r:embed="rId4" cstate="email"/>
          <a:srcRect/>
          <a:stretch>
            <a:fillRect/>
          </a:stretch>
        </p:blipFill>
        <p:spPr bwMode="auto">
          <a:xfrm>
            <a:off x="5786446" y="3000372"/>
            <a:ext cx="1855769" cy="2474359"/>
          </a:xfrm>
          <a:prstGeom prst="rect">
            <a:avLst/>
          </a:prstGeom>
          <a:noFill/>
          <a:ln w="9525">
            <a:noFill/>
            <a:miter lim="800000"/>
            <a:headEnd/>
            <a:tailEnd/>
          </a:ln>
          <a:effectLst/>
        </p:spPr>
      </p:pic>
      <p:pic>
        <p:nvPicPr>
          <p:cNvPr id="1029" name="Picture 5"/>
          <p:cNvPicPr>
            <a:picLocks noChangeAspect="1" noChangeArrowheads="1"/>
          </p:cNvPicPr>
          <p:nvPr/>
        </p:nvPicPr>
        <p:blipFill>
          <a:blip r:embed="rId5" cstate="email"/>
          <a:srcRect/>
          <a:stretch>
            <a:fillRect/>
          </a:stretch>
        </p:blipFill>
        <p:spPr bwMode="auto">
          <a:xfrm>
            <a:off x="7072330" y="857232"/>
            <a:ext cx="1644293" cy="256509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15362" name="Picture 2"/>
          <p:cNvPicPr>
            <a:picLocks noGrp="1" noChangeAspect="1" noChangeArrowheads="1"/>
          </p:cNvPicPr>
          <p:nvPr>
            <p:ph sz="half" idx="1"/>
          </p:nvPr>
        </p:nvPicPr>
        <p:blipFill>
          <a:blip r:embed="rId2" cstate="email"/>
          <a:stretch>
            <a:fillRect/>
          </a:stretch>
        </p:blipFill>
        <p:spPr bwMode="auto">
          <a:xfrm>
            <a:off x="780746" y="1722438"/>
            <a:ext cx="3391507" cy="4525962"/>
          </a:xfrm>
          <a:prstGeom prst="rect">
            <a:avLst/>
          </a:prstGeom>
          <a:noFill/>
          <a:ln w="9525">
            <a:noFill/>
            <a:miter lim="800000"/>
            <a:headEnd/>
            <a:tailEnd/>
          </a:ln>
        </p:spPr>
      </p:pic>
      <p:sp>
        <p:nvSpPr>
          <p:cNvPr id="4" name="Содержимое 3"/>
          <p:cNvSpPr>
            <a:spLocks noGrp="1"/>
          </p:cNvSpPr>
          <p:nvPr>
            <p:ph sz="half" idx="2"/>
          </p:nvPr>
        </p:nvSpPr>
        <p:spPr/>
        <p:txBody>
          <a:bodyPr>
            <a:normAutofit fontScale="62500" lnSpcReduction="20000"/>
          </a:bodyPr>
          <a:lstStyle/>
          <a:p>
            <a:r>
              <a:rPr lang="ru-RU" dirty="0" smtClean="0"/>
              <a:t>"Республика ШКИД" - это одна из самых популярных книг для подростков в Советском Союзе.</a:t>
            </a:r>
          </a:p>
          <a:p>
            <a:r>
              <a:rPr lang="ru-RU" dirty="0" smtClean="0"/>
              <a:t>После окончания Гражданской войны на просторах огромной разрушенной страны оказалось большое количество беспризорных детей. Эту ситуацию нужно было срочно решать, и в правительстве было принято решение создать на территории всей страны множество специальных школ интернатов. Именно о таком учреждении и о его воспитанниках и пойдет речь в данном произведении. О их не простом быте, о неустроенных судьбах, голоде и стремлении жить лучше чем сейчас.</a:t>
            </a:r>
          </a:p>
          <a:p>
            <a:endParaRPr lang="ru-RU" dirty="0"/>
          </a:p>
        </p:txBody>
      </p:sp>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rmAutofit/>
          </a:bodyPr>
          <a:lstStyle/>
          <a:p>
            <a:r>
              <a:rPr lang="ru-RU" sz="2800" dirty="0" smtClean="0"/>
              <a:t>25 августа – 180 лет со дня рождения американского прозаика, поэта </a:t>
            </a:r>
            <a:r>
              <a:rPr lang="ru-RU" sz="2800" dirty="0" err="1" smtClean="0"/>
              <a:t>Брета</a:t>
            </a:r>
            <a:r>
              <a:rPr lang="ru-RU" sz="2800" dirty="0" smtClean="0"/>
              <a:t> Френсиса Гарта (1836-1902). </a:t>
            </a:r>
            <a:endParaRPr lang="ru-RU" sz="2800" dirty="0"/>
          </a:p>
        </p:txBody>
      </p:sp>
      <p:pic>
        <p:nvPicPr>
          <p:cNvPr id="16386" name="Picture 2"/>
          <p:cNvPicPr>
            <a:picLocks noGrp="1" noChangeAspect="1" noChangeArrowheads="1"/>
          </p:cNvPicPr>
          <p:nvPr>
            <p:ph sz="half" idx="1"/>
          </p:nvPr>
        </p:nvPicPr>
        <p:blipFill>
          <a:blip r:embed="rId2" cstate="email"/>
          <a:stretch>
            <a:fillRect/>
          </a:stretch>
        </p:blipFill>
        <p:spPr bwMode="auto">
          <a:xfrm>
            <a:off x="914144" y="1722438"/>
            <a:ext cx="3124712" cy="4525962"/>
          </a:xfrm>
          <a:prstGeom prst="rect">
            <a:avLst/>
          </a:prstGeom>
          <a:noFill/>
          <a:ln w="9525">
            <a:noFill/>
            <a:miter lim="800000"/>
            <a:headEnd/>
            <a:tailEnd/>
          </a:ln>
        </p:spPr>
      </p:pic>
      <p:sp>
        <p:nvSpPr>
          <p:cNvPr id="5" name="Содержимое 4"/>
          <p:cNvSpPr>
            <a:spLocks noGrp="1"/>
          </p:cNvSpPr>
          <p:nvPr>
            <p:ph sz="half" idx="2"/>
          </p:nvPr>
        </p:nvSpPr>
        <p:spPr>
          <a:xfrm>
            <a:off x="4283968" y="1722437"/>
            <a:ext cx="4536504" cy="4525963"/>
          </a:xfrm>
        </p:spPr>
        <p:txBody>
          <a:bodyPr>
            <a:normAutofit fontScale="47500" lnSpcReduction="20000"/>
          </a:bodyPr>
          <a:lstStyle/>
          <a:p>
            <a:r>
              <a:rPr lang="ru-RU" dirty="0" smtClean="0"/>
              <a:t>Свои первые рассказы </a:t>
            </a:r>
            <a:r>
              <a:rPr lang="ru-RU" dirty="0" err="1" smtClean="0"/>
              <a:t>Брет</a:t>
            </a:r>
            <a:r>
              <a:rPr lang="ru-RU" dirty="0" smtClean="0"/>
              <a:t> Гарт опубликовал в 1856 году в журнале «</a:t>
            </a:r>
            <a:r>
              <a:rPr lang="ru-RU" dirty="0" err="1" smtClean="0"/>
              <a:t>The</a:t>
            </a:r>
            <a:r>
              <a:rPr lang="ru-RU" dirty="0" smtClean="0"/>
              <a:t> </a:t>
            </a:r>
            <a:r>
              <a:rPr lang="ru-RU" dirty="0" err="1" smtClean="0"/>
              <a:t>Californian</a:t>
            </a:r>
            <a:r>
              <a:rPr lang="ru-RU" dirty="0" smtClean="0"/>
              <a:t>», который он сам и редактировал. В дальнейшем издавал также журнал «</a:t>
            </a:r>
            <a:r>
              <a:rPr lang="ru-RU" dirty="0" err="1" smtClean="0"/>
              <a:t>The</a:t>
            </a:r>
            <a:r>
              <a:rPr lang="ru-RU" dirty="0" smtClean="0"/>
              <a:t> </a:t>
            </a:r>
            <a:r>
              <a:rPr lang="ru-RU" dirty="0" err="1" smtClean="0"/>
              <a:t>Overland</a:t>
            </a:r>
            <a:r>
              <a:rPr lang="ru-RU" dirty="0" smtClean="0"/>
              <a:t> </a:t>
            </a:r>
            <a:r>
              <a:rPr lang="ru-RU" dirty="0" err="1" smtClean="0"/>
              <a:t>Monthly</a:t>
            </a:r>
            <a:r>
              <a:rPr lang="ru-RU" dirty="0" smtClean="0"/>
              <a:t>» (1868—1871), первый значительный журнал в западных штатах Америки. В 1870-е годы, будучи уже известным писателем, Гарт жил в Нью-Йорке, а затем — отчасти по материальным соображениям, отчасти ввиду обострившегося конфликта с американской общественностью, вызванного жёсткостью и непримиримостью гражданской позиции писателя, — уехал в Европу: был американским консулом в прусском городе </a:t>
            </a:r>
            <a:r>
              <a:rPr lang="ru-RU" dirty="0" err="1" smtClean="0"/>
              <a:t>Крефельд</a:t>
            </a:r>
            <a:r>
              <a:rPr lang="ru-RU" dirty="0" smtClean="0"/>
              <a:t>, затем в Глазго. Остаток жизни провёл в Англии.</a:t>
            </a:r>
          </a:p>
          <a:p>
            <a:r>
              <a:rPr lang="ru-RU" dirty="0" err="1" smtClean="0"/>
              <a:t>Брету</a:t>
            </a:r>
            <a:r>
              <a:rPr lang="ru-RU" dirty="0" smtClean="0"/>
              <a:t> Гарту принадлежат роман «</a:t>
            </a:r>
            <a:r>
              <a:rPr lang="ru-RU" dirty="0" err="1" smtClean="0"/>
              <a:t>Гэбриел</a:t>
            </a:r>
            <a:r>
              <a:rPr lang="ru-RU" dirty="0" smtClean="0"/>
              <a:t> </a:t>
            </a:r>
            <a:r>
              <a:rPr lang="ru-RU" dirty="0" err="1" smtClean="0"/>
              <a:t>Конрой</a:t>
            </a:r>
            <a:r>
              <a:rPr lang="ru-RU" dirty="0" smtClean="0"/>
              <a:t>», ряд повестей, из которых наиболее известна поздняя трилогия «Степной найдёныш», «</a:t>
            </a:r>
            <a:r>
              <a:rPr lang="ru-RU" dirty="0" err="1" smtClean="0"/>
              <a:t>Сюзи</a:t>
            </a:r>
            <a:r>
              <a:rPr lang="ru-RU" dirty="0" smtClean="0"/>
              <a:t>» и «</a:t>
            </a:r>
            <a:r>
              <a:rPr lang="ru-RU" dirty="0" err="1" smtClean="0"/>
              <a:t>Кларенс</a:t>
            </a:r>
            <a:r>
              <a:rPr lang="ru-RU" dirty="0" smtClean="0"/>
              <a:t>» (действие происходит во время Войны за независимость Америки), оригинальные стихотворения, популярные в своё время литературные пародии (на Диккенса, Шарлотту Бронте, Виктора Гюго и др.) и даже пьеса, написанная в соавторстве с Марком Твеном. Однако наибольшую популярность ему принесли рассказы, а в рассказах — образы простых людей Дикого Запада, особенно девичьи и женские.</a:t>
            </a:r>
          </a:p>
          <a:p>
            <a:endParaRPr lang="ru-RU" dirty="0"/>
          </a:p>
        </p:txBody>
      </p:sp>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17411" name="Picture 3"/>
          <p:cNvPicPr>
            <a:picLocks noGrp="1" noChangeAspect="1" noChangeArrowheads="1"/>
          </p:cNvPicPr>
          <p:nvPr>
            <p:ph sz="half" idx="1"/>
          </p:nvPr>
        </p:nvPicPr>
        <p:blipFill>
          <a:blip r:embed="rId2" cstate="email"/>
          <a:stretch>
            <a:fillRect/>
          </a:stretch>
        </p:blipFill>
        <p:spPr bwMode="auto">
          <a:xfrm>
            <a:off x="905991" y="1722438"/>
            <a:ext cx="3141018" cy="4525962"/>
          </a:xfrm>
          <a:prstGeom prst="rect">
            <a:avLst/>
          </a:prstGeom>
          <a:noFill/>
          <a:ln w="9525">
            <a:noFill/>
            <a:miter lim="800000"/>
            <a:headEnd/>
            <a:tailEnd/>
          </a:ln>
        </p:spPr>
      </p:pic>
      <p:sp>
        <p:nvSpPr>
          <p:cNvPr id="4" name="Содержимое 3"/>
          <p:cNvSpPr>
            <a:spLocks noGrp="1"/>
          </p:cNvSpPr>
          <p:nvPr>
            <p:ph sz="half" idx="2"/>
          </p:nvPr>
        </p:nvSpPr>
        <p:spPr>
          <a:xfrm>
            <a:off x="4211960" y="620688"/>
            <a:ext cx="4608512" cy="5877272"/>
          </a:xfrm>
        </p:spPr>
        <p:txBody>
          <a:bodyPr>
            <a:normAutofit fontScale="62500" lnSpcReduction="20000"/>
          </a:bodyPr>
          <a:lstStyle/>
          <a:p>
            <a:r>
              <a:rPr lang="ru-RU" dirty="0" smtClean="0"/>
              <a:t>Широкая известность </a:t>
            </a:r>
            <a:r>
              <a:rPr lang="ru-RU" dirty="0" err="1" smtClean="0"/>
              <a:t>Брета</a:t>
            </a:r>
            <a:r>
              <a:rPr lang="ru-RU" dirty="0" smtClean="0"/>
              <a:t> Гарта распространялась не только на США, но и на Европу, где его прозой восхищались Диккенс и молодой Киплинг. Достаточно рано произведения Гарта проникли и в Россию (первая публикация в 1872 году), где одним из его первых переводчиков был отбывавший якутскую ссылку Чернышевский.  Уже в 1895 году в Санкт-Петербурге вышло собрание сочинений </a:t>
            </a:r>
            <a:r>
              <a:rPr lang="ru-RU" dirty="0" err="1" smtClean="0"/>
              <a:t>Брета</a:t>
            </a:r>
            <a:r>
              <a:rPr lang="ru-RU" dirty="0" smtClean="0"/>
              <a:t> Гарта в шести томах. Высоко ставил Гарта поэт Осип Мандельштам. В СССР по рассказам Гарта был снят фильм «Вооружён и очень опасен» (1977).</a:t>
            </a:r>
          </a:p>
          <a:p>
            <a:r>
              <a:rPr lang="ru-RU" dirty="0" smtClean="0"/>
              <a:t>Связь Гарта с Россией этим не ограничивается: путешествие русского купца Николая </a:t>
            </a:r>
            <a:r>
              <a:rPr lang="ru-RU" dirty="0" err="1" smtClean="0"/>
              <a:t>Резанова</a:t>
            </a:r>
            <a:r>
              <a:rPr lang="ru-RU" dirty="0" smtClean="0"/>
              <a:t> в Америку и обручение его с </a:t>
            </a:r>
            <a:r>
              <a:rPr lang="ru-RU" dirty="0" err="1" smtClean="0"/>
              <a:t>Консепсьон</a:t>
            </a:r>
            <a:r>
              <a:rPr lang="ru-RU" dirty="0" smtClean="0"/>
              <a:t> де </a:t>
            </a:r>
            <a:r>
              <a:rPr lang="ru-RU" dirty="0" err="1" smtClean="0"/>
              <a:t>Аргуэльо</a:t>
            </a:r>
            <a:r>
              <a:rPr lang="ru-RU" dirty="0" smtClean="0"/>
              <a:t>, дочерью коменданта испанской крепости, знакомое нынешнему читателю и зрителю по поэме Андрея Вознесенского и мюзиклу Алексея Рыбникова «Юнона и Авось», сотней лет раньше послужило сюжетом для баллады </a:t>
            </a:r>
            <a:r>
              <a:rPr lang="ru-RU" dirty="0" err="1" smtClean="0"/>
              <a:t>Брета</a:t>
            </a:r>
            <a:r>
              <a:rPr lang="ru-RU" dirty="0" smtClean="0"/>
              <a:t> Гарта «</a:t>
            </a:r>
            <a:r>
              <a:rPr lang="ru-RU" dirty="0" err="1" smtClean="0"/>
              <a:t>Консепсьон</a:t>
            </a:r>
            <a:r>
              <a:rPr lang="ru-RU" dirty="0" smtClean="0"/>
              <a:t> де </a:t>
            </a:r>
            <a:r>
              <a:rPr lang="ru-RU" dirty="0" err="1" smtClean="0"/>
              <a:t>Аргуэльо</a:t>
            </a:r>
            <a:r>
              <a:rPr lang="ru-RU" dirty="0" smtClean="0"/>
              <a:t>».</a:t>
            </a:r>
          </a:p>
          <a:p>
            <a:endParaRPr lang="ru-RU" dirty="0"/>
          </a:p>
        </p:txBody>
      </p:sp>
      <p:pic>
        <p:nvPicPr>
          <p:cNvPr id="17413" name="Picture 5"/>
          <p:cNvPicPr>
            <a:picLocks noChangeAspect="1" noChangeArrowheads="1"/>
          </p:cNvPicPr>
          <p:nvPr/>
        </p:nvPicPr>
        <p:blipFill>
          <a:blip r:embed="rId3" cstate="email"/>
          <a:srcRect/>
          <a:stretch>
            <a:fillRect/>
          </a:stretch>
        </p:blipFill>
        <p:spPr bwMode="auto">
          <a:xfrm>
            <a:off x="251520" y="260648"/>
            <a:ext cx="2622291" cy="2736304"/>
          </a:xfrm>
          <a:prstGeom prst="rect">
            <a:avLst/>
          </a:prstGeom>
          <a:noFill/>
          <a:ln w="9525">
            <a:noFill/>
            <a:miter lim="800000"/>
            <a:headEnd/>
            <a:tailEnd/>
          </a:ln>
        </p:spPr>
      </p:pic>
      <p:pic>
        <p:nvPicPr>
          <p:cNvPr id="17414" name="Picture 6"/>
          <p:cNvPicPr>
            <a:picLocks noChangeAspect="1" noChangeArrowheads="1"/>
          </p:cNvPicPr>
          <p:nvPr/>
        </p:nvPicPr>
        <p:blipFill>
          <a:blip r:embed="rId4" cstate="email"/>
          <a:srcRect/>
          <a:stretch>
            <a:fillRect/>
          </a:stretch>
        </p:blipFill>
        <p:spPr bwMode="auto">
          <a:xfrm>
            <a:off x="2627784" y="1196752"/>
            <a:ext cx="1781175" cy="2381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sz="half" idx="1"/>
          </p:nvPr>
        </p:nvSpPr>
        <p:spPr>
          <a:xfrm>
            <a:off x="251520" y="1722437"/>
            <a:ext cx="4244280" cy="4525963"/>
          </a:xfrm>
        </p:spPr>
        <p:txBody>
          <a:bodyPr>
            <a:normAutofit fontScale="55000" lnSpcReduction="20000"/>
          </a:bodyPr>
          <a:lstStyle/>
          <a:p>
            <a:r>
              <a:rPr lang="ru-RU" dirty="0" smtClean="0"/>
              <a:t>Здесь когда-то граф Рязанов,  </a:t>
            </a:r>
            <a:br>
              <a:rPr lang="ru-RU" dirty="0" smtClean="0"/>
            </a:br>
            <a:r>
              <a:rPr lang="ru-RU" dirty="0" smtClean="0"/>
              <a:t>русского царя посол,  </a:t>
            </a:r>
            <a:br>
              <a:rPr lang="ru-RU" dirty="0" smtClean="0"/>
            </a:br>
            <a:r>
              <a:rPr lang="ru-RU" dirty="0" smtClean="0"/>
              <a:t>Возле амбразур у пушек  </a:t>
            </a:r>
            <a:br>
              <a:rPr lang="ru-RU" dirty="0" smtClean="0"/>
            </a:br>
            <a:r>
              <a:rPr lang="ru-RU" dirty="0" smtClean="0"/>
              <a:t>важную беседу вел.  </a:t>
            </a:r>
            <a:br>
              <a:rPr lang="ru-RU" dirty="0" smtClean="0"/>
            </a:br>
            <a:r>
              <a:rPr lang="ru-RU" dirty="0" smtClean="0"/>
              <a:t>О политике с властями  </a:t>
            </a:r>
            <a:br>
              <a:rPr lang="ru-RU" dirty="0" smtClean="0"/>
            </a:br>
            <a:r>
              <a:rPr lang="ru-RU" dirty="0" smtClean="0"/>
              <a:t>завязал он разговор,  </a:t>
            </a:r>
            <a:br>
              <a:rPr lang="ru-RU" dirty="0" smtClean="0"/>
            </a:br>
            <a:r>
              <a:rPr lang="ru-RU" dirty="0" smtClean="0"/>
              <a:t>Обсуждая вместе с ними  </a:t>
            </a:r>
            <a:br>
              <a:rPr lang="ru-RU" dirty="0" smtClean="0"/>
            </a:br>
            <a:r>
              <a:rPr lang="ru-RU" dirty="0" smtClean="0"/>
              <a:t>о Союзе договор.  </a:t>
            </a:r>
            <a:br>
              <a:rPr lang="ru-RU" dirty="0" smtClean="0"/>
            </a:br>
            <a:r>
              <a:rPr lang="ru-RU" dirty="0" smtClean="0"/>
              <a:t>Там с испанским комендантом  </a:t>
            </a:r>
            <a:br>
              <a:rPr lang="ru-RU" dirty="0" smtClean="0"/>
            </a:br>
            <a:r>
              <a:rPr lang="ru-RU" dirty="0" smtClean="0"/>
              <a:t>дочь красавица была,  </a:t>
            </a:r>
            <a:br>
              <a:rPr lang="ru-RU" dirty="0" smtClean="0"/>
            </a:br>
            <a:r>
              <a:rPr lang="ru-RU" dirty="0" smtClean="0"/>
              <a:t>Граф с ней говорил приватно  </a:t>
            </a:r>
            <a:br>
              <a:rPr lang="ru-RU" dirty="0" smtClean="0"/>
            </a:br>
            <a:r>
              <a:rPr lang="ru-RU" dirty="0" smtClean="0"/>
              <a:t>про сердечные дела.  </a:t>
            </a:r>
            <a:br>
              <a:rPr lang="ru-RU" dirty="0" smtClean="0"/>
            </a:br>
            <a:r>
              <a:rPr lang="ru-RU" dirty="0" smtClean="0"/>
              <a:t>Обсудили все условья,  </a:t>
            </a:r>
            <a:br>
              <a:rPr lang="ru-RU" dirty="0" smtClean="0"/>
            </a:br>
            <a:r>
              <a:rPr lang="ru-RU" dirty="0" smtClean="0"/>
              <a:t>пункт за пунктом, все подряд,  </a:t>
            </a:r>
            <a:br>
              <a:rPr lang="ru-RU" dirty="0" smtClean="0"/>
            </a:br>
            <a:r>
              <a:rPr lang="ru-RU" dirty="0" smtClean="0"/>
              <a:t>И закончилось Любовью  </a:t>
            </a:r>
            <a:br>
              <a:rPr lang="ru-RU" dirty="0" smtClean="0"/>
            </a:br>
            <a:r>
              <a:rPr lang="ru-RU" dirty="0" smtClean="0"/>
              <a:t>то, что начал Дипломат.  </a:t>
            </a:r>
            <a:br>
              <a:rPr lang="ru-RU" dirty="0" smtClean="0"/>
            </a:br>
            <a:r>
              <a:rPr lang="ru-RU" dirty="0" smtClean="0"/>
              <a:t>Мирный договор удачный  </a:t>
            </a:r>
            <a:br>
              <a:rPr lang="ru-RU" dirty="0" smtClean="0"/>
            </a:br>
            <a:r>
              <a:rPr lang="ru-RU" dirty="0" smtClean="0"/>
              <a:t>граф с властями завершил,  </a:t>
            </a:r>
          </a:p>
          <a:p>
            <a:r>
              <a:rPr lang="ru-RU" dirty="0" smtClean="0"/>
              <a:t>Как и свой любовный брачный,  </a:t>
            </a:r>
            <a:br>
              <a:rPr lang="ru-RU" dirty="0" smtClean="0"/>
            </a:br>
            <a:r>
              <a:rPr lang="ru-RU" dirty="0" smtClean="0"/>
              <a:t>и на север поспешил.  </a:t>
            </a:r>
            <a:br>
              <a:rPr lang="ru-RU" dirty="0" smtClean="0"/>
            </a:br>
            <a:r>
              <a:rPr lang="ru-RU" dirty="0" smtClean="0"/>
              <a:t>Обрученные простились  </a:t>
            </a:r>
            <a:br>
              <a:rPr lang="ru-RU" dirty="0" smtClean="0"/>
            </a:br>
            <a:r>
              <a:rPr lang="ru-RU" dirty="0" smtClean="0"/>
              <a:t>на рассвете у скалы,  </a:t>
            </a:r>
            <a:br>
              <a:rPr lang="ru-RU" dirty="0" smtClean="0"/>
            </a:br>
            <a:r>
              <a:rPr lang="ru-RU" dirty="0" smtClean="0"/>
              <a:t>В путь чрез океан пустились  </a:t>
            </a:r>
            <a:br>
              <a:rPr lang="ru-RU" dirty="0" smtClean="0"/>
            </a:br>
            <a:r>
              <a:rPr lang="ru-RU" dirty="0" smtClean="0"/>
              <a:t>смело Русские Орлы. ……</a:t>
            </a:r>
          </a:p>
          <a:p>
            <a:endParaRPr lang="ru-RU" dirty="0"/>
          </a:p>
        </p:txBody>
      </p:sp>
      <p:sp>
        <p:nvSpPr>
          <p:cNvPr id="4" name="Содержимое 3"/>
          <p:cNvSpPr>
            <a:spLocks noGrp="1"/>
          </p:cNvSpPr>
          <p:nvPr>
            <p:ph sz="half" idx="2"/>
          </p:nvPr>
        </p:nvSpPr>
        <p:spPr>
          <a:xfrm>
            <a:off x="4648200" y="1722437"/>
            <a:ext cx="4172272" cy="4525963"/>
          </a:xfrm>
        </p:spPr>
        <p:txBody>
          <a:bodyPr>
            <a:normAutofit fontScale="55000" lnSpcReduction="20000"/>
          </a:bodyPr>
          <a:lstStyle/>
          <a:p>
            <a:r>
              <a:rPr lang="ru-RU" dirty="0" smtClean="0"/>
              <a:t>Отзвучали речи, тосты,  </a:t>
            </a:r>
            <a:br>
              <a:rPr lang="ru-RU" dirty="0" smtClean="0"/>
            </a:br>
            <a:r>
              <a:rPr lang="ru-RU" dirty="0" smtClean="0"/>
              <a:t>и застольный шум притих.  </a:t>
            </a:r>
            <a:br>
              <a:rPr lang="ru-RU" dirty="0" smtClean="0"/>
            </a:br>
            <a:r>
              <a:rPr lang="ru-RU" dirty="0" smtClean="0"/>
              <a:t>Кто-то вслух неосторожно  </a:t>
            </a:r>
            <a:br>
              <a:rPr lang="ru-RU" dirty="0" smtClean="0"/>
            </a:br>
            <a:r>
              <a:rPr lang="ru-RU" dirty="0" smtClean="0"/>
              <a:t>вспомнил, как пропал жених.  </a:t>
            </a:r>
            <a:br>
              <a:rPr lang="ru-RU" dirty="0" smtClean="0"/>
            </a:br>
            <a:r>
              <a:rPr lang="ru-RU" dirty="0" smtClean="0"/>
              <a:t>Тут воскликнул сэр Джордж Симпсон:  </a:t>
            </a:r>
            <a:br>
              <a:rPr lang="ru-RU" dirty="0" smtClean="0"/>
            </a:br>
            <a:r>
              <a:rPr lang="ru-RU" dirty="0" smtClean="0"/>
              <a:t>«Нет, жених не виноват!  </a:t>
            </a:r>
            <a:br>
              <a:rPr lang="ru-RU" dirty="0" smtClean="0"/>
            </a:br>
            <a:r>
              <a:rPr lang="ru-RU" dirty="0" smtClean="0"/>
              <a:t>Он погиб, погиб бедняга  </a:t>
            </a:r>
            <a:br>
              <a:rPr lang="ru-RU" dirty="0" smtClean="0"/>
            </a:br>
            <a:r>
              <a:rPr lang="ru-RU" dirty="0" smtClean="0"/>
              <a:t>сорок лет тому назад » .</a:t>
            </a:r>
          </a:p>
          <a:p>
            <a:r>
              <a:rPr lang="ru-RU" dirty="0" smtClean="0"/>
              <a:t>Умер по пути в Россию,  </a:t>
            </a:r>
            <a:br>
              <a:rPr lang="ru-RU" dirty="0" smtClean="0"/>
            </a:br>
            <a:r>
              <a:rPr lang="ru-RU" dirty="0" smtClean="0"/>
              <a:t>в скачке граф упал с конем.  </a:t>
            </a:r>
            <a:br>
              <a:rPr lang="ru-RU" dirty="0" smtClean="0"/>
            </a:br>
            <a:r>
              <a:rPr lang="ru-RU" dirty="0" smtClean="0"/>
              <a:t>А невеста, верно, замуж  </a:t>
            </a:r>
            <a:br>
              <a:rPr lang="ru-RU" dirty="0" smtClean="0"/>
            </a:br>
            <a:r>
              <a:rPr lang="ru-RU" dirty="0" smtClean="0"/>
              <a:t>вышла, позабыв о нем.  </a:t>
            </a:r>
            <a:br>
              <a:rPr lang="ru-RU" dirty="0" smtClean="0"/>
            </a:br>
            <a:r>
              <a:rPr lang="ru-RU" dirty="0" smtClean="0"/>
              <a:t>А жива ль она?» Ответа  </a:t>
            </a:r>
            <a:br>
              <a:rPr lang="ru-RU" dirty="0" smtClean="0"/>
            </a:br>
            <a:r>
              <a:rPr lang="ru-RU" dirty="0" smtClean="0"/>
              <a:t>нет, толпа вся замерла.  </a:t>
            </a:r>
            <a:br>
              <a:rPr lang="ru-RU" dirty="0" smtClean="0"/>
            </a:br>
            <a:r>
              <a:rPr lang="ru-RU" dirty="0" err="1" smtClean="0"/>
              <a:t>Конча</a:t>
            </a:r>
            <a:r>
              <a:rPr lang="ru-RU" dirty="0" smtClean="0"/>
              <a:t>, в черное одета,  </a:t>
            </a:r>
            <a:br>
              <a:rPr lang="ru-RU" dirty="0" smtClean="0"/>
            </a:br>
            <a:r>
              <a:rPr lang="ru-RU" dirty="0" smtClean="0"/>
              <a:t>поднялась из-за стола.  </a:t>
            </a:r>
            <a:br>
              <a:rPr lang="ru-RU" dirty="0" smtClean="0"/>
            </a:br>
            <a:r>
              <a:rPr lang="ru-RU" dirty="0" smtClean="0"/>
              <a:t>Лишь под белым капюшоном  </a:t>
            </a:r>
            <a:br>
              <a:rPr lang="ru-RU" dirty="0" smtClean="0"/>
            </a:br>
            <a:r>
              <a:rPr lang="ru-RU" dirty="0" smtClean="0"/>
              <a:t>на него глядел в упор  </a:t>
            </a:r>
            <a:br>
              <a:rPr lang="ru-RU" dirty="0" smtClean="0"/>
            </a:br>
            <a:r>
              <a:rPr lang="ru-RU" dirty="0" smtClean="0"/>
              <a:t>Черным углем пережженным  </a:t>
            </a:r>
            <a:br>
              <a:rPr lang="ru-RU" dirty="0" smtClean="0"/>
            </a:br>
            <a:r>
              <a:rPr lang="ru-RU" dirty="0" smtClean="0"/>
              <a:t>скорбный и безумный взор.  </a:t>
            </a:r>
            <a:br>
              <a:rPr lang="ru-RU" dirty="0" smtClean="0"/>
            </a:br>
            <a:r>
              <a:rPr lang="ru-RU" dirty="0" smtClean="0"/>
              <a:t>«А жива ль она?» — В молчанье  </a:t>
            </a:r>
            <a:br>
              <a:rPr lang="ru-RU" dirty="0" smtClean="0"/>
            </a:br>
            <a:r>
              <a:rPr lang="ru-RU" dirty="0" smtClean="0"/>
              <a:t>четко раздались слова  </a:t>
            </a:r>
            <a:br>
              <a:rPr lang="ru-RU" dirty="0" smtClean="0"/>
            </a:br>
            <a:r>
              <a:rPr lang="ru-RU" dirty="0" smtClean="0"/>
              <a:t>Кончи в черном одеянье:  </a:t>
            </a:r>
            <a:br>
              <a:rPr lang="ru-RU" dirty="0" smtClean="0"/>
            </a:br>
            <a:r>
              <a:rPr lang="ru-RU" dirty="0" smtClean="0"/>
              <a:t>«Нет, сеньор, она мертва!»</a:t>
            </a:r>
          </a:p>
          <a:p>
            <a:endParaRPr lang="ru-RU" dirty="0"/>
          </a:p>
        </p:txBody>
      </p:sp>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lstStyle/>
          <a:p>
            <a:endParaRPr lang="ru-RU"/>
          </a:p>
        </p:txBody>
      </p:sp>
      <p:sp>
        <p:nvSpPr>
          <p:cNvPr id="6" name="Содержимое 5"/>
          <p:cNvSpPr>
            <a:spLocks noGrp="1"/>
          </p:cNvSpPr>
          <p:nvPr>
            <p:ph idx="1"/>
          </p:nvPr>
        </p:nvSpPr>
        <p:spPr>
          <a:xfrm>
            <a:off x="500034" y="831796"/>
            <a:ext cx="8229600" cy="6026204"/>
          </a:xfrm>
        </p:spPr>
        <p:txBody>
          <a:bodyPr>
            <a:normAutofit fontScale="77500" lnSpcReduction="20000"/>
          </a:bodyPr>
          <a:lstStyle/>
          <a:p>
            <a:r>
              <a:rPr lang="ru-RU" dirty="0" smtClean="0"/>
              <a:t>В Америке с восхищением читают прекрасную поэму </a:t>
            </a:r>
            <a:r>
              <a:rPr lang="ru-RU" dirty="0" err="1" smtClean="0"/>
              <a:t>Брета</a:t>
            </a:r>
            <a:r>
              <a:rPr lang="ru-RU" dirty="0" smtClean="0"/>
              <a:t> Гарта, а также роман американской писательницы </a:t>
            </a:r>
            <a:r>
              <a:rPr lang="ru-RU" dirty="0" err="1" smtClean="0"/>
              <a:t>Гертруды</a:t>
            </a:r>
            <a:r>
              <a:rPr lang="ru-RU" dirty="0" smtClean="0"/>
              <a:t> </a:t>
            </a:r>
            <a:r>
              <a:rPr lang="ru-RU" dirty="0" err="1" smtClean="0"/>
              <a:t>Этертон</a:t>
            </a:r>
            <a:r>
              <a:rPr lang="ru-RU" dirty="0" smtClean="0"/>
              <a:t>, в России лучше знают поэму Андрея Вознесенского и рок-оперу Алексея Рыбникова. И многие задаются вопросом - какой бы была сегодняшняя Калифорния, если бы Николай Петрович </a:t>
            </a:r>
            <a:r>
              <a:rPr lang="ru-RU" dirty="0" err="1" smtClean="0"/>
              <a:t>Резанов</a:t>
            </a:r>
            <a:r>
              <a:rPr lang="ru-RU" dirty="0" smtClean="0"/>
              <a:t> не погиб в 1807 году в Красноярске, а вновь ступил на калифорнийскую землю и женился на Кончите.</a:t>
            </a:r>
            <a:br>
              <a:rPr lang="ru-RU" dirty="0" smtClean="0"/>
            </a:br>
            <a:endParaRPr lang="ru-RU" dirty="0" smtClean="0"/>
          </a:p>
          <a:p>
            <a:r>
              <a:rPr lang="ru-RU" dirty="0" smtClean="0"/>
              <a:t>Осенью 2000 года шериф калифорнийского города </a:t>
            </a:r>
            <a:r>
              <a:rPr lang="ru-RU" dirty="0" err="1" smtClean="0"/>
              <a:t>Монтеррей</a:t>
            </a:r>
            <a:r>
              <a:rPr lang="ru-RU" dirty="0" smtClean="0"/>
              <a:t>, где похоронена </a:t>
            </a:r>
            <a:r>
              <a:rPr lang="ru-RU" dirty="0" err="1" smtClean="0"/>
              <a:t>Кончита</a:t>
            </a:r>
            <a:r>
              <a:rPr lang="ru-RU" dirty="0" smtClean="0"/>
              <a:t> </a:t>
            </a:r>
            <a:r>
              <a:rPr lang="ru-RU" dirty="0" err="1" smtClean="0"/>
              <a:t>Аргуэльо</a:t>
            </a:r>
            <a:r>
              <a:rPr lang="ru-RU" dirty="0" smtClean="0"/>
              <a:t>, привез в Красноярск горсть земли с ее могилы и розу, чтобы возложить к белому кресту, на одной стороне которого выбиты слова "Я тебя никогда не забуду", а на другой — "Я тебя никогда не увижу".</a:t>
            </a:r>
            <a:br>
              <a:rPr lang="ru-RU" dirty="0" smtClean="0"/>
            </a:br>
            <a:endParaRPr lang="ru-RU" dirty="0"/>
          </a:p>
        </p:txBody>
      </p:sp>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rmAutofit/>
          </a:bodyPr>
          <a:lstStyle/>
          <a:p>
            <a:r>
              <a:rPr lang="ru-RU" sz="2800" dirty="0" smtClean="0"/>
              <a:t>30 августа – 105 лет со дня рождения английского писателя Дональда </a:t>
            </a:r>
            <a:r>
              <a:rPr lang="ru-RU" sz="2800" dirty="0" err="1" smtClean="0"/>
              <a:t>Биссета</a:t>
            </a:r>
            <a:r>
              <a:rPr lang="ru-RU" sz="2800" dirty="0" smtClean="0"/>
              <a:t> (1911-1995).</a:t>
            </a:r>
            <a:endParaRPr lang="ru-RU" sz="2800" dirty="0"/>
          </a:p>
        </p:txBody>
      </p:sp>
      <p:sp>
        <p:nvSpPr>
          <p:cNvPr id="4" name="Содержимое 3"/>
          <p:cNvSpPr>
            <a:spLocks noGrp="1"/>
          </p:cNvSpPr>
          <p:nvPr>
            <p:ph sz="half" idx="1"/>
          </p:nvPr>
        </p:nvSpPr>
        <p:spPr>
          <a:xfrm>
            <a:off x="179512" y="1722437"/>
            <a:ext cx="4680520" cy="5018931"/>
          </a:xfrm>
        </p:spPr>
        <p:txBody>
          <a:bodyPr>
            <a:normAutofit fontScale="55000" lnSpcReduction="20000"/>
          </a:bodyPr>
          <a:lstStyle/>
          <a:p>
            <a:r>
              <a:rPr lang="ru-RU" dirty="0" err="1" smtClean="0"/>
              <a:t>Биссет</a:t>
            </a:r>
            <a:r>
              <a:rPr lang="ru-RU" dirty="0" smtClean="0"/>
              <a:t> создал мир коротких сказок, не только воплотил свои задумки в двух прославивших его книгах — Забытый день рождения и Путешествие по реке Времени, — но и осуществил телепостановки из лучших своих сказок. </a:t>
            </a:r>
            <a:r>
              <a:rPr lang="ru-RU" dirty="0" err="1" smtClean="0"/>
              <a:t>Биссет</a:t>
            </a:r>
            <a:r>
              <a:rPr lang="ru-RU" dirty="0" smtClean="0"/>
              <a:t> ещё и художник и сам оформляет свои книги. Также он отличился как изобретательный театральный  режиссер, сам поставил свои сказки на сцене Королевского Шекспировского театра в </a:t>
            </a:r>
            <a:r>
              <a:rPr lang="ru-RU" dirty="0" err="1" smtClean="0"/>
              <a:t>Стрэтфорде-на-Эвоне</a:t>
            </a:r>
            <a:r>
              <a:rPr lang="ru-RU" dirty="0" smtClean="0"/>
              <a:t> и даже сыграл в них с десяток небольших ролей. Он придумал и поселил в Африке зверя, которому никогда не бывает скучно: одна половина его состоит из </a:t>
            </a:r>
            <a:r>
              <a:rPr lang="ru-RU" dirty="0" err="1" smtClean="0"/>
              <a:t>Обаятельнейшего</a:t>
            </a:r>
            <a:r>
              <a:rPr lang="ru-RU" dirty="0" smtClean="0"/>
              <a:t> Кота, а другая — из Находчивого Крокодила. Зовут зверя </a:t>
            </a:r>
            <a:r>
              <a:rPr lang="ru-RU" dirty="0" err="1" smtClean="0"/>
              <a:t>Крококот</a:t>
            </a:r>
            <a:r>
              <a:rPr lang="ru-RU" dirty="0" smtClean="0"/>
              <a:t>. Любимый друг Дональда </a:t>
            </a:r>
            <a:r>
              <a:rPr lang="ru-RU" dirty="0" err="1" smtClean="0"/>
              <a:t>Биссета</a:t>
            </a:r>
            <a:r>
              <a:rPr lang="ru-RU" dirty="0" smtClean="0"/>
              <a:t> — тигренок </a:t>
            </a:r>
            <a:r>
              <a:rPr lang="ru-RU" dirty="0" err="1" smtClean="0"/>
              <a:t>Рррр</a:t>
            </a:r>
            <a:r>
              <a:rPr lang="ru-RU" dirty="0" smtClean="0"/>
              <a:t>, вместе с которым Дональд </a:t>
            </a:r>
            <a:r>
              <a:rPr lang="ru-RU" dirty="0" err="1" smtClean="0"/>
              <a:t>Биссет</a:t>
            </a:r>
            <a:r>
              <a:rPr lang="ru-RU" dirty="0" smtClean="0"/>
              <a:t> любит путешествовать по реке времени до конца Радуги. И так умеет шевелить мозгами, что его мысли шуршат. Главные враги Дональда </a:t>
            </a:r>
            <a:r>
              <a:rPr lang="ru-RU" dirty="0" err="1" smtClean="0"/>
              <a:t>Биссета</a:t>
            </a:r>
            <a:r>
              <a:rPr lang="ru-RU" dirty="0" smtClean="0"/>
              <a:t> и Тигренка </a:t>
            </a:r>
            <a:r>
              <a:rPr lang="ru-RU" dirty="0" err="1" smtClean="0"/>
              <a:t>Рррр</a:t>
            </a:r>
            <a:r>
              <a:rPr lang="ru-RU" dirty="0" smtClean="0"/>
              <a:t> — </a:t>
            </a:r>
            <a:r>
              <a:rPr lang="ru-RU" dirty="0" err="1" smtClean="0"/>
              <a:t>Вреднюги</a:t>
            </a:r>
            <a:r>
              <a:rPr lang="ru-RU" dirty="0" smtClean="0"/>
              <a:t> с именами Нельзя, </a:t>
            </a:r>
            <a:r>
              <a:rPr lang="ru-RU" dirty="0" err="1" smtClean="0"/>
              <a:t>Несмей</a:t>
            </a:r>
            <a:r>
              <a:rPr lang="ru-RU" dirty="0" smtClean="0"/>
              <a:t> и Стыдись</a:t>
            </a:r>
            <a:endParaRPr lang="ru-RU" dirty="0"/>
          </a:p>
        </p:txBody>
      </p:sp>
      <p:pic>
        <p:nvPicPr>
          <p:cNvPr id="18434" name="Picture 2"/>
          <p:cNvPicPr>
            <a:picLocks noGrp="1" noChangeAspect="1" noChangeArrowheads="1"/>
          </p:cNvPicPr>
          <p:nvPr>
            <p:ph sz="half" idx="2"/>
          </p:nvPr>
        </p:nvPicPr>
        <p:blipFill>
          <a:blip r:embed="rId2" cstate="email"/>
          <a:stretch>
            <a:fillRect/>
          </a:stretch>
        </p:blipFill>
        <p:spPr bwMode="auto">
          <a:xfrm>
            <a:off x="5143504" y="1785926"/>
            <a:ext cx="3576065" cy="434976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endParaRPr lang="ru-RU"/>
          </a:p>
        </p:txBody>
      </p:sp>
      <p:pic>
        <p:nvPicPr>
          <p:cNvPr id="19458" name="Picture 2"/>
          <p:cNvPicPr>
            <a:picLocks noGrp="1" noChangeAspect="1" noChangeArrowheads="1"/>
          </p:cNvPicPr>
          <p:nvPr>
            <p:ph sz="half" idx="1"/>
          </p:nvPr>
        </p:nvPicPr>
        <p:blipFill>
          <a:blip r:embed="rId2" cstate="email"/>
          <a:srcRect/>
          <a:stretch>
            <a:fillRect/>
          </a:stretch>
        </p:blipFill>
        <p:spPr bwMode="auto">
          <a:xfrm>
            <a:off x="395536" y="1484784"/>
            <a:ext cx="1658589" cy="2234952"/>
          </a:xfrm>
          <a:prstGeom prst="rect">
            <a:avLst/>
          </a:prstGeom>
          <a:noFill/>
          <a:ln w="9525">
            <a:noFill/>
            <a:miter lim="800000"/>
            <a:headEnd/>
            <a:tailEnd/>
          </a:ln>
        </p:spPr>
      </p:pic>
      <p:sp>
        <p:nvSpPr>
          <p:cNvPr id="6" name="Содержимое 5"/>
          <p:cNvSpPr>
            <a:spLocks noGrp="1"/>
          </p:cNvSpPr>
          <p:nvPr>
            <p:ph sz="half" idx="2"/>
          </p:nvPr>
        </p:nvSpPr>
        <p:spPr>
          <a:xfrm>
            <a:off x="4648200" y="692697"/>
            <a:ext cx="4244280" cy="5555704"/>
          </a:xfrm>
        </p:spPr>
        <p:txBody>
          <a:bodyPr>
            <a:normAutofit fontScale="62500" lnSpcReduction="20000"/>
          </a:bodyPr>
          <a:lstStyle/>
          <a:p>
            <a:r>
              <a:rPr lang="ru-RU" i="1" dirty="0" smtClean="0"/>
              <a:t>Английский сказочник… начал писать сказки по заказу лондонского телевидения и сам читал их в детских передачах. А читал он превосходно, потому что был профессиональным актёром и сопровождал чтение своими забавными и выразительными рисунками. Передача длилась минут восемь, и соответственно, объём сказки не превышал двух-трех страниц. Первая книжка его коротких сказок вышла в серии «Читай сам» в 1954 году. Она называлась «Расскажу, когда захотите». За ней последовали «Расскажу в другой раз», «Расскажу когда-нибудь» и т. д. Потом появились сборники, объединенные одними и теми же героями, — «Як», «Беседы с тигром», «Приключения утки </a:t>
            </a:r>
            <a:r>
              <a:rPr lang="ru-RU" i="1" dirty="0" err="1" smtClean="0"/>
              <a:t>Миранды</a:t>
            </a:r>
            <a:r>
              <a:rPr lang="ru-RU" i="1" dirty="0" smtClean="0"/>
              <a:t>», «Лошадь по кличке Дымка», «Путешествие дядюшки </a:t>
            </a:r>
            <a:r>
              <a:rPr lang="ru-RU" i="1" dirty="0" err="1" smtClean="0"/>
              <a:t>Тик-Так</a:t>
            </a:r>
            <a:r>
              <a:rPr lang="ru-RU" i="1" dirty="0" smtClean="0"/>
              <a:t>», «Поездка в Джунгли» и другие. Все книги выходили с рисунками самого автора.</a:t>
            </a:r>
            <a:endParaRPr lang="ru-RU" dirty="0"/>
          </a:p>
        </p:txBody>
      </p:sp>
      <p:pic>
        <p:nvPicPr>
          <p:cNvPr id="19459" name="Picture 3"/>
          <p:cNvPicPr>
            <a:picLocks noChangeAspect="1" noChangeArrowheads="1"/>
          </p:cNvPicPr>
          <p:nvPr/>
        </p:nvPicPr>
        <p:blipFill>
          <a:blip r:embed="rId3" cstate="email"/>
          <a:srcRect/>
          <a:stretch>
            <a:fillRect/>
          </a:stretch>
        </p:blipFill>
        <p:spPr bwMode="auto">
          <a:xfrm>
            <a:off x="1619672" y="4077072"/>
            <a:ext cx="1666701" cy="2154759"/>
          </a:xfrm>
          <a:prstGeom prst="rect">
            <a:avLst/>
          </a:prstGeom>
          <a:noFill/>
          <a:ln w="9525">
            <a:noFill/>
            <a:miter lim="800000"/>
            <a:headEnd/>
            <a:tailEnd/>
          </a:ln>
        </p:spPr>
      </p:pic>
      <p:pic>
        <p:nvPicPr>
          <p:cNvPr id="19461" name="Picture 5" descr="http://www.biblus.ru/pics/f/1/3/1001946146.jpg"/>
          <p:cNvPicPr>
            <a:picLocks noChangeAspect="1" noChangeArrowheads="1"/>
          </p:cNvPicPr>
          <p:nvPr/>
        </p:nvPicPr>
        <p:blipFill>
          <a:blip r:embed="rId4" cstate="email"/>
          <a:srcRect/>
          <a:stretch>
            <a:fillRect/>
          </a:stretch>
        </p:blipFill>
        <p:spPr bwMode="auto">
          <a:xfrm>
            <a:off x="2483768" y="1412776"/>
            <a:ext cx="1905000" cy="2543175"/>
          </a:xfrm>
          <a:prstGeom prst="rect">
            <a:avLst/>
          </a:prstGeom>
          <a:noFill/>
        </p:spPr>
      </p:pic>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r>
              <a:rPr lang="ru-RU" dirty="0" smtClean="0"/>
              <a:t>Сентябрь</a:t>
            </a:r>
            <a:endParaRPr lang="ru-RU" dirty="0"/>
          </a:p>
        </p:txBody>
      </p:sp>
      <p:pic>
        <p:nvPicPr>
          <p:cNvPr id="8194" name="Picture 2" descr="F:\Месяцы\iY68HCITV.jpg"/>
          <p:cNvPicPr>
            <a:picLocks noGrp="1" noChangeAspect="1" noChangeArrowheads="1"/>
          </p:cNvPicPr>
          <p:nvPr>
            <p:ph idx="1"/>
          </p:nvPr>
        </p:nvPicPr>
        <p:blipFill>
          <a:blip r:embed="rId2" cstate="email"/>
          <a:stretch>
            <a:fillRect/>
          </a:stretch>
        </p:blipFill>
        <p:spPr bwMode="auto">
          <a:xfrm>
            <a:off x="1142976" y="1428736"/>
            <a:ext cx="7500785" cy="5000660"/>
          </a:xfrm>
          <a:prstGeom prst="rect">
            <a:avLst/>
          </a:prstGeom>
          <a:noFill/>
        </p:spPr>
      </p:pic>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428596" y="1000108"/>
            <a:ext cx="8229600" cy="1219200"/>
          </a:xfrm>
        </p:spPr>
        <p:txBody>
          <a:bodyPr>
            <a:normAutofit fontScale="90000"/>
          </a:bodyPr>
          <a:lstStyle/>
          <a:p>
            <a:r>
              <a:rPr lang="ru-RU" sz="3100" b="1" dirty="0" smtClean="0"/>
              <a:t>3 сентября – 75 лет со дня рождения русского писателя Сергея </a:t>
            </a:r>
            <a:r>
              <a:rPr lang="ru-RU" sz="3100" b="1" dirty="0" err="1" smtClean="0"/>
              <a:t>Донатовича</a:t>
            </a:r>
            <a:r>
              <a:rPr lang="ru-RU" sz="3100" b="1" dirty="0" smtClean="0"/>
              <a:t> Довлатова (1941-1990). </a:t>
            </a:r>
            <a:r>
              <a:rPr lang="ru-RU" dirty="0" smtClean="0"/>
              <a:t/>
            </a:r>
            <a:br>
              <a:rPr lang="ru-RU" dirty="0" smtClean="0"/>
            </a:br>
            <a:endParaRPr lang="ru-RU" dirty="0"/>
          </a:p>
        </p:txBody>
      </p:sp>
      <p:pic>
        <p:nvPicPr>
          <p:cNvPr id="51201" name="Picture 1"/>
          <p:cNvPicPr>
            <a:picLocks noGrp="1" noChangeAspect="1" noChangeArrowheads="1"/>
          </p:cNvPicPr>
          <p:nvPr>
            <p:ph sz="half" idx="1"/>
          </p:nvPr>
        </p:nvPicPr>
        <p:blipFill>
          <a:blip r:embed="rId2" cstate="email"/>
          <a:srcRect/>
          <a:stretch>
            <a:fillRect/>
          </a:stretch>
        </p:blipFill>
        <p:spPr bwMode="auto">
          <a:xfrm>
            <a:off x="642910" y="2214554"/>
            <a:ext cx="3068893" cy="4291559"/>
          </a:xfrm>
          <a:prstGeom prst="rect">
            <a:avLst/>
          </a:prstGeom>
          <a:noFill/>
          <a:ln w="9525">
            <a:noFill/>
            <a:miter lim="800000"/>
            <a:headEnd/>
            <a:tailEnd/>
          </a:ln>
        </p:spPr>
      </p:pic>
      <p:sp>
        <p:nvSpPr>
          <p:cNvPr id="5" name="Содержимое 4"/>
          <p:cNvSpPr>
            <a:spLocks noGrp="1"/>
          </p:cNvSpPr>
          <p:nvPr>
            <p:ph sz="half" idx="2"/>
          </p:nvPr>
        </p:nvSpPr>
        <p:spPr/>
        <p:txBody>
          <a:bodyPr>
            <a:noAutofit/>
          </a:bodyPr>
          <a:lstStyle/>
          <a:p>
            <a:r>
              <a:rPr lang="ru-RU" sz="1400" dirty="0" smtClean="0"/>
              <a:t>В основе всех произведений Довлатова – факты и события из биографии писателя. </a:t>
            </a:r>
            <a:r>
              <a:rPr lang="ru-RU" sz="1400" b="1" i="1" dirty="0" smtClean="0"/>
              <a:t>Зона</a:t>
            </a:r>
            <a:r>
              <a:rPr lang="ru-RU" sz="1400" dirty="0" smtClean="0"/>
              <a:t> – записки лагерного надзирателя, которым Довлатов служил в армии. </a:t>
            </a:r>
            <a:r>
              <a:rPr lang="ru-RU" sz="1400" b="1" i="1" dirty="0" smtClean="0"/>
              <a:t>Компромисс </a:t>
            </a:r>
            <a:r>
              <a:rPr lang="ru-RU" sz="1400" dirty="0" smtClean="0"/>
              <a:t>– история эстонского периода жизни Довлатова, его впечатления от работы журналистом. </a:t>
            </a:r>
            <a:r>
              <a:rPr lang="ru-RU" sz="1400" b="1" i="1" dirty="0" smtClean="0"/>
              <a:t>Заповедник</a:t>
            </a:r>
            <a:r>
              <a:rPr lang="ru-RU" sz="1400" dirty="0" smtClean="0"/>
              <a:t> – претворенный в горькое и ироничное повествование опыт работы экскурсоводом в Пушкинских Горах. </a:t>
            </a:r>
            <a:r>
              <a:rPr lang="ru-RU" sz="1400" b="1" i="1" dirty="0" smtClean="0"/>
              <a:t>Наши</a:t>
            </a:r>
            <a:r>
              <a:rPr lang="ru-RU" sz="1400" dirty="0" smtClean="0"/>
              <a:t> – семейный эпос Довлатовых. </a:t>
            </a:r>
            <a:r>
              <a:rPr lang="ru-RU" sz="1400" b="1" i="1" dirty="0" smtClean="0"/>
              <a:t>Чемодан</a:t>
            </a:r>
            <a:r>
              <a:rPr lang="ru-RU" sz="1400" dirty="0" smtClean="0"/>
              <a:t> – книга о вывезенном за границу житейском скарбе, воспоминания о ленинградской юности. </a:t>
            </a:r>
            <a:r>
              <a:rPr lang="ru-RU" sz="1400" b="1" i="1" dirty="0" smtClean="0"/>
              <a:t>Ремесло</a:t>
            </a:r>
            <a:r>
              <a:rPr lang="ru-RU" sz="1400" dirty="0" smtClean="0"/>
              <a:t> – заметки «литературного неудачника». Однако книги Довлатова не документальны, созданный в них жанр писатель называл «</a:t>
            </a:r>
            <a:r>
              <a:rPr lang="ru-RU" sz="1400" dirty="0" err="1" smtClean="0"/>
              <a:t>псевдодокументалистикой</a:t>
            </a:r>
            <a:r>
              <a:rPr lang="ru-RU" sz="1400" dirty="0" smtClean="0"/>
              <a:t>». </a:t>
            </a:r>
            <a:endParaRPr lang="ru-RU" sz="1400" dirty="0"/>
          </a:p>
        </p:txBody>
      </p:sp>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rmAutofit/>
          </a:bodyPr>
          <a:lstStyle/>
          <a:p>
            <a:r>
              <a:rPr lang="ru-RU" sz="2800" dirty="0" smtClean="0"/>
              <a:t>Истинное мужество состоит в том, чтобы любить жизнь, зная о ней всю правду.</a:t>
            </a:r>
            <a:endParaRPr lang="ru-RU" sz="2800" dirty="0"/>
          </a:p>
        </p:txBody>
      </p:sp>
      <p:sp>
        <p:nvSpPr>
          <p:cNvPr id="10" name="Содержимое 9"/>
          <p:cNvSpPr>
            <a:spLocks noGrp="1"/>
          </p:cNvSpPr>
          <p:nvPr>
            <p:ph sz="half" idx="1"/>
          </p:nvPr>
        </p:nvSpPr>
        <p:spPr>
          <a:xfrm>
            <a:off x="4499992" y="1628800"/>
            <a:ext cx="4059936" cy="2553072"/>
          </a:xfrm>
        </p:spPr>
        <p:txBody>
          <a:bodyPr>
            <a:normAutofit fontScale="55000" lnSpcReduction="20000"/>
          </a:bodyPr>
          <a:lstStyle/>
          <a:p>
            <a:r>
              <a:rPr lang="ru-RU" dirty="0" smtClean="0"/>
              <a:t>Я хочу показать мир порока, как мир душевных болезней, безрадостный и заманчивый. Я хочу показать, что нездоровье бродит по нашим следам, как дьявол-искуситель, напоминая о себе то вспышкой неясного волнения, то болью без награды. Еще я хочу показать, что подлинное зрение возможно лишь на грани тьмы и света, а по обеим сторонам от этой грани бродят слепые. </a:t>
            </a:r>
            <a:br>
              <a:rPr lang="ru-RU" dirty="0" smtClean="0"/>
            </a:br>
            <a:r>
              <a:rPr lang="ru-RU" dirty="0" smtClean="0"/>
              <a:t>Так вот скромненько выглядят мои творческие планы... </a:t>
            </a:r>
            <a:endParaRPr lang="ru-RU" dirty="0"/>
          </a:p>
        </p:txBody>
      </p:sp>
      <p:pic>
        <p:nvPicPr>
          <p:cNvPr id="181252" name="Picture 4"/>
          <p:cNvPicPr>
            <a:picLocks noGrp="1" noChangeAspect="1" noChangeArrowheads="1"/>
          </p:cNvPicPr>
          <p:nvPr>
            <p:ph sz="half" idx="2"/>
          </p:nvPr>
        </p:nvPicPr>
        <p:blipFill>
          <a:blip r:embed="rId2" cstate="email"/>
          <a:srcRect/>
          <a:stretch>
            <a:fillRect/>
          </a:stretch>
        </p:blipFill>
        <p:spPr bwMode="auto">
          <a:xfrm>
            <a:off x="467544" y="1556792"/>
            <a:ext cx="4059238" cy="4059238"/>
          </a:xfrm>
          <a:prstGeom prst="rect">
            <a:avLst/>
          </a:prstGeom>
          <a:noFill/>
          <a:ln w="9525">
            <a:noFill/>
            <a:miter lim="800000"/>
            <a:headEnd/>
            <a:tailEnd/>
          </a:ln>
        </p:spPr>
      </p:pic>
      <p:pic>
        <p:nvPicPr>
          <p:cNvPr id="181251" name="Picture 3"/>
          <p:cNvPicPr>
            <a:picLocks noChangeAspect="1" noChangeArrowheads="1"/>
          </p:cNvPicPr>
          <p:nvPr/>
        </p:nvPicPr>
        <p:blipFill>
          <a:blip r:embed="rId3" cstate="email"/>
          <a:srcRect/>
          <a:stretch>
            <a:fillRect/>
          </a:stretch>
        </p:blipFill>
        <p:spPr bwMode="auto">
          <a:xfrm>
            <a:off x="4283968" y="3933056"/>
            <a:ext cx="1288187" cy="2015901"/>
          </a:xfrm>
          <a:prstGeom prst="rect">
            <a:avLst/>
          </a:prstGeom>
          <a:noFill/>
          <a:ln w="9525">
            <a:noFill/>
            <a:miter lim="800000"/>
            <a:headEnd/>
            <a:tailEnd/>
          </a:ln>
        </p:spPr>
      </p:pic>
      <p:pic>
        <p:nvPicPr>
          <p:cNvPr id="181257" name="Picture 9"/>
          <p:cNvPicPr>
            <a:picLocks noChangeAspect="1" noChangeArrowheads="1"/>
          </p:cNvPicPr>
          <p:nvPr/>
        </p:nvPicPr>
        <p:blipFill>
          <a:blip r:embed="rId4" cstate="email"/>
          <a:srcRect/>
          <a:stretch>
            <a:fillRect/>
          </a:stretch>
        </p:blipFill>
        <p:spPr bwMode="auto">
          <a:xfrm>
            <a:off x="5796136" y="4437112"/>
            <a:ext cx="1314645" cy="2060848"/>
          </a:xfrm>
          <a:prstGeom prst="rect">
            <a:avLst/>
          </a:prstGeom>
          <a:noFill/>
          <a:ln w="9525">
            <a:noFill/>
            <a:miter lim="800000"/>
            <a:headEnd/>
            <a:tailEnd/>
          </a:ln>
        </p:spPr>
      </p:pic>
      <p:pic>
        <p:nvPicPr>
          <p:cNvPr id="181258" name="Picture 10"/>
          <p:cNvPicPr>
            <a:picLocks noChangeAspect="1" noChangeArrowheads="1"/>
          </p:cNvPicPr>
          <p:nvPr/>
        </p:nvPicPr>
        <p:blipFill>
          <a:blip r:embed="rId5" cstate="email"/>
          <a:srcRect/>
          <a:stretch>
            <a:fillRect/>
          </a:stretch>
        </p:blipFill>
        <p:spPr bwMode="auto">
          <a:xfrm>
            <a:off x="7308304" y="3717032"/>
            <a:ext cx="1477791" cy="232298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28596" y="-785818"/>
            <a:ext cx="8215370" cy="1571636"/>
          </a:xfrm>
        </p:spPr>
        <p:txBody>
          <a:bodyPr>
            <a:normAutofit fontScale="90000"/>
          </a:bodyPr>
          <a:lstStyle/>
          <a:p>
            <a:r>
              <a:rPr sz="3200" smtClean="0"/>
              <a:t/>
            </a:r>
            <a:br>
              <a:rPr sz="3200" smtClean="0"/>
            </a:br>
            <a:r>
              <a:rPr sz="3200" smtClean="0"/>
              <a:t/>
            </a:r>
            <a:br>
              <a:rPr sz="3200" smtClean="0"/>
            </a:br>
            <a:r>
              <a:rPr sz="3200" smtClean="0"/>
              <a:t/>
            </a:r>
            <a:br>
              <a:rPr sz="3200" smtClean="0"/>
            </a:br>
            <a:r>
              <a:rPr sz="3200" smtClean="0"/>
              <a:t/>
            </a:r>
            <a:br>
              <a:rPr sz="3200" smtClean="0"/>
            </a:br>
            <a:r>
              <a:rPr sz="3200" smtClean="0"/>
              <a:t/>
            </a:r>
            <a:br>
              <a:rPr sz="3200" smtClean="0"/>
            </a:br>
            <a:r>
              <a:rPr lang="ru-RU" sz="3100" dirty="0" smtClean="0"/>
              <a:t>12 января – 110 лет со дня рождения русского поэта Даниила Ивановича Хармса (н. ф. Ювачев) (1906-1942). </a:t>
            </a:r>
            <a:br>
              <a:rPr lang="ru-RU" sz="3100" dirty="0" smtClean="0"/>
            </a:br>
            <a:endParaRPr lang="ru-RU" sz="3100" dirty="0"/>
          </a:p>
        </p:txBody>
      </p:sp>
      <p:pic>
        <p:nvPicPr>
          <p:cNvPr id="3074" name="Picture 2"/>
          <p:cNvPicPr>
            <a:picLocks noGrp="1" noChangeAspect="1" noChangeArrowheads="1"/>
          </p:cNvPicPr>
          <p:nvPr>
            <p:ph sz="half" idx="1"/>
          </p:nvPr>
        </p:nvPicPr>
        <p:blipFill>
          <a:blip r:embed="rId2" cstate="email"/>
          <a:stretch>
            <a:fillRect/>
          </a:stretch>
        </p:blipFill>
        <p:spPr bwMode="auto">
          <a:xfrm>
            <a:off x="611560" y="1700808"/>
            <a:ext cx="3000396" cy="4617843"/>
          </a:xfrm>
          <a:prstGeom prst="roundRect">
            <a:avLst>
              <a:gd name="adj" fmla="val 8594"/>
            </a:avLst>
          </a:prstGeom>
          <a:solidFill>
            <a:srgbClr val="FFFFFF">
              <a:shade val="85000"/>
            </a:srgbClr>
          </a:solidFill>
          <a:ln w="12700">
            <a:solidFill>
              <a:schemeClr val="accent3"/>
            </a:solidFill>
          </a:ln>
          <a:effectLst>
            <a:reflection blurRad="12700" stA="38000" endPos="28000" dist="5000" dir="5400000" sy="-100000" algn="bl" rotWithShape="0"/>
          </a:effectLst>
        </p:spPr>
      </p:pic>
      <p:sp>
        <p:nvSpPr>
          <p:cNvPr id="6" name="Содержимое 5"/>
          <p:cNvSpPr>
            <a:spLocks noGrp="1"/>
          </p:cNvSpPr>
          <p:nvPr>
            <p:ph sz="half" idx="2"/>
          </p:nvPr>
        </p:nvSpPr>
        <p:spPr>
          <a:xfrm>
            <a:off x="4643438" y="1643050"/>
            <a:ext cx="4059936" cy="4572000"/>
          </a:xfrm>
        </p:spPr>
        <p:txBody>
          <a:bodyPr/>
          <a:lstStyle/>
          <a:p>
            <a:r>
              <a:rPr lang="ru-RU" dirty="0" smtClean="0"/>
              <a:t>это был поэт «с абсолютным вкусом и слухом и с какой-то — может быть, подсознательной — классической основой». </a:t>
            </a:r>
          </a:p>
          <a:p>
            <a:pPr>
              <a:buNone/>
            </a:pPr>
            <a:endParaRPr lang="ru-RU" dirty="0" smtClean="0"/>
          </a:p>
          <a:p>
            <a:pPr algn="r">
              <a:buNone/>
            </a:pPr>
            <a:r>
              <a:rPr lang="ru-RU" dirty="0" smtClean="0"/>
              <a:t>Самуил Маршак</a:t>
            </a:r>
            <a:endParaRPr lang="ru-RU" dirty="0"/>
          </a:p>
        </p:txBody>
      </p:sp>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800" dirty="0" smtClean="0"/>
              <a:t>«рассказать, как странно живут люди – то печально смеясь, то смешно печалясь». </a:t>
            </a:r>
            <a:r>
              <a:rPr lang="ru-RU" sz="2800" dirty="0" err="1" smtClean="0"/>
              <a:t>А.Арьев</a:t>
            </a:r>
            <a:endParaRPr lang="ru-RU" sz="2800" dirty="0"/>
          </a:p>
        </p:txBody>
      </p:sp>
      <p:pic>
        <p:nvPicPr>
          <p:cNvPr id="182273" name="Picture 1"/>
          <p:cNvPicPr>
            <a:picLocks noGrp="1" noChangeAspect="1" noChangeArrowheads="1"/>
          </p:cNvPicPr>
          <p:nvPr>
            <p:ph sz="half" idx="1"/>
          </p:nvPr>
        </p:nvPicPr>
        <p:blipFill>
          <a:blip r:embed="rId2" cstate="email"/>
          <a:srcRect/>
          <a:stretch>
            <a:fillRect/>
          </a:stretch>
        </p:blipFill>
        <p:spPr bwMode="auto">
          <a:xfrm>
            <a:off x="1979712" y="1628800"/>
            <a:ext cx="2556867" cy="2429024"/>
          </a:xfrm>
          <a:prstGeom prst="rect">
            <a:avLst/>
          </a:prstGeom>
          <a:noFill/>
          <a:ln w="9525">
            <a:noFill/>
            <a:miter lim="800000"/>
            <a:headEnd/>
            <a:tailEnd/>
          </a:ln>
        </p:spPr>
      </p:pic>
      <p:sp>
        <p:nvSpPr>
          <p:cNvPr id="4" name="Содержимое 3"/>
          <p:cNvSpPr>
            <a:spLocks noGrp="1"/>
          </p:cNvSpPr>
          <p:nvPr>
            <p:ph sz="half" idx="2"/>
          </p:nvPr>
        </p:nvSpPr>
        <p:spPr>
          <a:xfrm>
            <a:off x="4648200" y="1722437"/>
            <a:ext cx="4038600" cy="4849835"/>
          </a:xfrm>
        </p:spPr>
        <p:txBody>
          <a:bodyPr>
            <a:normAutofit fontScale="62500" lnSpcReduction="20000"/>
          </a:bodyPr>
          <a:lstStyle/>
          <a:p>
            <a:r>
              <a:rPr lang="ru-RU" dirty="0" smtClean="0"/>
              <a:t>Довлатов – писатель-минималист, мастер сверхкороткой формы: рассказа, бытовой зарисовки, анекдота, афоризма. Стилю Довлатова присущ лаконизм, внимание к художественной детали, живая разговорная интонация. Характеры героев, как правило, раскрываются в виртуозно построенных диалогах, которые в прозе Довлатова преобладают над драматическими коллизиями. Довлатов любил повторять: «Сложное в литературе доступнее простого». В </a:t>
            </a:r>
            <a:r>
              <a:rPr lang="ru-RU" b="1" i="1" dirty="0" smtClean="0"/>
              <a:t>Зоне</a:t>
            </a:r>
            <a:r>
              <a:rPr lang="ru-RU" dirty="0" smtClean="0"/>
              <a:t>, </a:t>
            </a:r>
            <a:r>
              <a:rPr lang="ru-RU" b="1" i="1" dirty="0" smtClean="0"/>
              <a:t>Заповеднике</a:t>
            </a:r>
            <a:r>
              <a:rPr lang="ru-RU" dirty="0" smtClean="0"/>
              <a:t>, </a:t>
            </a:r>
            <a:r>
              <a:rPr lang="ru-RU" b="1" i="1" dirty="0" smtClean="0"/>
              <a:t>Чемодане</a:t>
            </a:r>
            <a:r>
              <a:rPr lang="ru-RU" dirty="0" smtClean="0"/>
              <a:t> автор пытается вернуть слову утраченное им содержание. Ясность, простота </a:t>
            </a:r>
            <a:r>
              <a:rPr lang="ru-RU" dirty="0" err="1" smtClean="0"/>
              <a:t>довлатовского</a:t>
            </a:r>
            <a:r>
              <a:rPr lang="ru-RU" dirty="0" smtClean="0"/>
              <a:t> высказывания – плод громадного мастерства, тщательной словесной выделки</a:t>
            </a:r>
            <a:endParaRPr lang="ru-RU" dirty="0"/>
          </a:p>
        </p:txBody>
      </p:sp>
      <p:pic>
        <p:nvPicPr>
          <p:cNvPr id="182274" name="Picture 2"/>
          <p:cNvPicPr>
            <a:picLocks noChangeAspect="1" noChangeArrowheads="1"/>
          </p:cNvPicPr>
          <p:nvPr/>
        </p:nvPicPr>
        <p:blipFill>
          <a:blip r:embed="rId3" cstate="email"/>
          <a:srcRect/>
          <a:stretch>
            <a:fillRect/>
          </a:stretch>
        </p:blipFill>
        <p:spPr bwMode="auto">
          <a:xfrm>
            <a:off x="467544" y="3140968"/>
            <a:ext cx="2865115" cy="328998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428596" y="428604"/>
            <a:ext cx="8229600" cy="1219200"/>
          </a:xfrm>
        </p:spPr>
        <p:txBody>
          <a:bodyPr>
            <a:noAutofit/>
          </a:bodyPr>
          <a:lstStyle/>
          <a:p>
            <a:r>
              <a:rPr lang="ru-RU" sz="2800" dirty="0" smtClean="0"/>
              <a:t>12 сентября – 95 лет со дня рождения польского писателя Станислава </a:t>
            </a:r>
            <a:r>
              <a:rPr lang="ru-RU" sz="2800" dirty="0" err="1" smtClean="0"/>
              <a:t>Лема</a:t>
            </a:r>
            <a:r>
              <a:rPr lang="ru-RU" sz="2800" dirty="0" smtClean="0"/>
              <a:t> (1921-2006). </a:t>
            </a:r>
            <a:br>
              <a:rPr lang="ru-RU" sz="2800" dirty="0" smtClean="0"/>
            </a:br>
            <a:endParaRPr lang="ru-RU" sz="2800" dirty="0"/>
          </a:p>
        </p:txBody>
      </p:sp>
      <p:pic>
        <p:nvPicPr>
          <p:cNvPr id="50177" name="Picture 1"/>
          <p:cNvPicPr>
            <a:picLocks noGrp="1" noChangeAspect="1" noChangeArrowheads="1"/>
          </p:cNvPicPr>
          <p:nvPr>
            <p:ph sz="half" idx="1"/>
          </p:nvPr>
        </p:nvPicPr>
        <p:blipFill>
          <a:blip r:embed="rId2" cstate="email"/>
          <a:stretch>
            <a:fillRect/>
          </a:stretch>
        </p:blipFill>
        <p:spPr bwMode="auto">
          <a:xfrm>
            <a:off x="817119" y="1722438"/>
            <a:ext cx="3318762" cy="4525962"/>
          </a:xfrm>
          <a:prstGeom prst="rect">
            <a:avLst/>
          </a:prstGeom>
          <a:noFill/>
          <a:ln w="9525">
            <a:noFill/>
            <a:miter lim="800000"/>
            <a:headEnd/>
            <a:tailEnd/>
          </a:ln>
        </p:spPr>
      </p:pic>
      <p:sp>
        <p:nvSpPr>
          <p:cNvPr id="5" name="Содержимое 4"/>
          <p:cNvSpPr>
            <a:spLocks noGrp="1"/>
          </p:cNvSpPr>
          <p:nvPr>
            <p:ph sz="half" idx="2"/>
          </p:nvPr>
        </p:nvSpPr>
        <p:spPr/>
        <p:txBody>
          <a:bodyPr>
            <a:normAutofit fontScale="55000" lnSpcReduction="20000"/>
          </a:bodyPr>
          <a:lstStyle/>
          <a:p>
            <a:r>
              <a:rPr lang="ru-RU" dirty="0" smtClean="0"/>
              <a:t>Станислав </a:t>
            </a:r>
            <a:r>
              <a:rPr lang="ru-RU" dirty="0" err="1" smtClean="0"/>
              <a:t>Лем</a:t>
            </a:r>
            <a:r>
              <a:rPr lang="ru-RU" dirty="0" smtClean="0"/>
              <a:t> писал о часто выглядящих непреодолимыми трудностях общения человечества с далёкими от людей внеземными цивилизациями, о технологическом будущем земной цивилизации. Более поздние его работы посвящены также идеалистическому и утопическому обществу и проблемам существования человека в мире, в котором нечего делать из-за технологического развития. Его сообщества внеземных миров включают рои механических насекомых («Непобедимый»), разумный океан («</a:t>
            </a:r>
            <a:r>
              <a:rPr lang="ru-RU" dirty="0" err="1" smtClean="0"/>
              <a:t>Солярис</a:t>
            </a:r>
            <a:r>
              <a:rPr lang="ru-RU" dirty="0" smtClean="0"/>
              <a:t>») и другие. Проблемы технологической утопии рассматриваются в «Возвращении со звёзд», «Мире на Земле», «Осмотр на месте» и немного в «</a:t>
            </a:r>
            <a:r>
              <a:rPr lang="ru-RU" dirty="0" err="1" smtClean="0"/>
              <a:t>Кибериаде</a:t>
            </a:r>
            <a:r>
              <a:rPr lang="ru-RU" dirty="0" smtClean="0"/>
              <a:t>».</a:t>
            </a:r>
          </a:p>
          <a:p>
            <a:r>
              <a:rPr lang="ru-RU" dirty="0" smtClean="0"/>
              <a:t>Произведения </a:t>
            </a:r>
            <a:r>
              <a:rPr lang="ru-RU" dirty="0" err="1" smtClean="0"/>
              <a:t>Лема</a:t>
            </a:r>
            <a:r>
              <a:rPr lang="ru-RU" dirty="0" smtClean="0"/>
              <a:t> изобилуют интеллектуальным юмором, игрой слов, всевозможными аллюзиями.</a:t>
            </a:r>
          </a:p>
          <a:p>
            <a:endParaRPr lang="ru-RU" dirty="0"/>
          </a:p>
        </p:txBody>
      </p:sp>
    </p:spTree>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183298" name="Picture 2"/>
          <p:cNvPicPr>
            <a:picLocks noGrp="1" noChangeAspect="1" noChangeArrowheads="1"/>
          </p:cNvPicPr>
          <p:nvPr>
            <p:ph sz="half" idx="1"/>
          </p:nvPr>
        </p:nvPicPr>
        <p:blipFill>
          <a:blip r:embed="rId2" cstate="email"/>
          <a:stretch>
            <a:fillRect/>
          </a:stretch>
        </p:blipFill>
        <p:spPr bwMode="auto">
          <a:xfrm>
            <a:off x="1034364" y="1722438"/>
            <a:ext cx="2884272" cy="4525962"/>
          </a:xfrm>
          <a:prstGeom prst="rect">
            <a:avLst/>
          </a:prstGeom>
          <a:noFill/>
          <a:ln w="9525">
            <a:noFill/>
            <a:miter lim="800000"/>
            <a:headEnd/>
            <a:tailEnd/>
          </a:ln>
        </p:spPr>
      </p:pic>
      <p:sp>
        <p:nvSpPr>
          <p:cNvPr id="4" name="Содержимое 3"/>
          <p:cNvSpPr>
            <a:spLocks noGrp="1"/>
          </p:cNvSpPr>
          <p:nvPr>
            <p:ph sz="half" idx="2"/>
          </p:nvPr>
        </p:nvSpPr>
        <p:spPr/>
        <p:txBody>
          <a:bodyPr>
            <a:normAutofit fontScale="55000" lnSpcReduction="20000"/>
          </a:bodyPr>
          <a:lstStyle/>
          <a:p>
            <a:r>
              <a:rPr lang="ru-RU" dirty="0" smtClean="0"/>
              <a:t>«</a:t>
            </a:r>
            <a:r>
              <a:rPr lang="ru-RU" dirty="0" err="1" smtClean="0"/>
              <a:t>Солярис</a:t>
            </a:r>
            <a:r>
              <a:rPr lang="ru-RU" dirty="0" smtClean="0"/>
              <a:t>» - бесспорная вершина творчества Станислава </a:t>
            </a:r>
            <a:r>
              <a:rPr lang="ru-RU" dirty="0" err="1" smtClean="0"/>
              <a:t>Лема</a:t>
            </a:r>
            <a:r>
              <a:rPr lang="ru-RU" dirty="0" smtClean="0"/>
              <a:t>, произведение, повлиявшее на развитие научной фантастики XX века, в том числе и на русскую фантастику. Роман дважды экранизирован, по нему были поставлены </a:t>
            </a:r>
            <a:r>
              <a:rPr lang="ru-RU" dirty="0" err="1" smtClean="0"/>
              <a:t>радиопьесы</a:t>
            </a:r>
            <a:r>
              <a:rPr lang="ru-RU" dirty="0" smtClean="0"/>
              <a:t>, спектакли – и даже балет!</a:t>
            </a:r>
            <a:br>
              <a:rPr lang="ru-RU" dirty="0" smtClean="0"/>
            </a:br>
            <a:r>
              <a:rPr lang="ru-RU" dirty="0" smtClean="0"/>
              <a:t>Итак, что же такое – </a:t>
            </a:r>
            <a:r>
              <a:rPr lang="ru-RU" dirty="0" err="1" smtClean="0"/>
              <a:t>Солярис</a:t>
            </a:r>
            <a:r>
              <a:rPr lang="ru-RU" dirty="0" smtClean="0"/>
              <a:t>? Бескрайний мыслящий океан, преследующий непонятные человеку цели, тончайший камертон, преобразующий людские чувства в материальную форму? Воплощенный кошмар психолога или духовный целитель? Со дня публикации книги прошло больше 50 лет, а ее читатели все так же продолжают задаваться вопросами, ответы на которые невозможно получить, не заглянув в свое собственное сердце</a:t>
            </a:r>
            <a:endParaRPr lang="ru-RU" dirty="0"/>
          </a:p>
        </p:txBody>
      </p:sp>
    </p:spTree>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Autofit/>
          </a:bodyPr>
          <a:lstStyle/>
          <a:p>
            <a:r>
              <a:rPr lang="ru-RU" sz="2800" dirty="0" smtClean="0"/>
              <a:t>13 сентября – 100 лет со дня рождения английского писателя </a:t>
            </a:r>
            <a:r>
              <a:rPr lang="ru-RU" sz="2800" dirty="0" err="1" smtClean="0"/>
              <a:t>Роальда</a:t>
            </a:r>
            <a:r>
              <a:rPr lang="ru-RU" sz="2800" dirty="0" smtClean="0"/>
              <a:t> Даля (1916-1990). </a:t>
            </a:r>
            <a:br>
              <a:rPr lang="ru-RU" sz="2800" dirty="0" smtClean="0"/>
            </a:br>
            <a:endParaRPr lang="ru-RU" sz="2800" dirty="0"/>
          </a:p>
        </p:txBody>
      </p:sp>
      <p:pic>
        <p:nvPicPr>
          <p:cNvPr id="49153" name="Picture 1"/>
          <p:cNvPicPr>
            <a:picLocks noGrp="1" noChangeAspect="1" noChangeArrowheads="1"/>
          </p:cNvPicPr>
          <p:nvPr>
            <p:ph sz="half" idx="1"/>
          </p:nvPr>
        </p:nvPicPr>
        <p:blipFill>
          <a:blip r:embed="rId2" cstate="email"/>
          <a:srcRect/>
          <a:stretch>
            <a:fillRect/>
          </a:stretch>
        </p:blipFill>
        <p:spPr bwMode="auto">
          <a:xfrm>
            <a:off x="821024" y="1556792"/>
            <a:ext cx="3246920" cy="4391887"/>
          </a:xfrm>
          <a:prstGeom prst="rect">
            <a:avLst/>
          </a:prstGeom>
          <a:noFill/>
          <a:ln w="9525">
            <a:noFill/>
            <a:miter lim="800000"/>
            <a:headEnd/>
            <a:tailEnd/>
          </a:ln>
        </p:spPr>
      </p:pic>
      <p:sp>
        <p:nvSpPr>
          <p:cNvPr id="5" name="Содержимое 4"/>
          <p:cNvSpPr>
            <a:spLocks noGrp="1"/>
          </p:cNvSpPr>
          <p:nvPr>
            <p:ph sz="half" idx="2"/>
          </p:nvPr>
        </p:nvSpPr>
        <p:spPr/>
        <p:txBody>
          <a:bodyPr>
            <a:normAutofit fontScale="77500" lnSpcReduction="20000"/>
          </a:bodyPr>
          <a:lstStyle/>
          <a:p>
            <a:r>
              <a:rPr lang="ru-RU" b="1" dirty="0" err="1" smtClean="0"/>
              <a:t>Роальд</a:t>
            </a:r>
            <a:r>
              <a:rPr lang="ru-RU" b="1" dirty="0" smtClean="0"/>
              <a:t> Даль</a:t>
            </a:r>
            <a:r>
              <a:rPr lang="ru-RU" dirty="0" smtClean="0"/>
              <a:t>  — английский писатель норвежского происхождения, автор романов, сказок и новелл, поэт и сценарист. Его рассказы знамениты своими неожиданными концовками, а детские книги — отсутствием сентиментальности, и часто — чёрным юмором. Обладатель многочисленных наград и премий по литературе.</a:t>
            </a:r>
            <a:endParaRPr lang="ru-RU" dirty="0"/>
          </a:p>
        </p:txBody>
      </p:sp>
    </p:spTree>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lstStyle/>
          <a:p>
            <a:endParaRPr lang="ru-RU"/>
          </a:p>
        </p:txBody>
      </p:sp>
      <p:pic>
        <p:nvPicPr>
          <p:cNvPr id="184322" name="Picture 2"/>
          <p:cNvPicPr>
            <a:picLocks noGrp="1" noChangeAspect="1" noChangeArrowheads="1"/>
          </p:cNvPicPr>
          <p:nvPr>
            <p:ph sz="half" idx="1"/>
          </p:nvPr>
        </p:nvPicPr>
        <p:blipFill>
          <a:blip r:embed="rId2" cstate="email"/>
          <a:srcRect/>
          <a:stretch>
            <a:fillRect/>
          </a:stretch>
        </p:blipFill>
        <p:spPr bwMode="auto">
          <a:xfrm>
            <a:off x="285720" y="428604"/>
            <a:ext cx="1715113" cy="2667000"/>
          </a:xfrm>
          <a:prstGeom prst="rect">
            <a:avLst/>
          </a:prstGeom>
          <a:noFill/>
          <a:ln w="9525">
            <a:noFill/>
            <a:miter lim="800000"/>
            <a:headEnd/>
            <a:tailEnd/>
          </a:ln>
        </p:spPr>
      </p:pic>
      <p:sp>
        <p:nvSpPr>
          <p:cNvPr id="7" name="Содержимое 6"/>
          <p:cNvSpPr>
            <a:spLocks noGrp="1"/>
          </p:cNvSpPr>
          <p:nvPr>
            <p:ph sz="half" idx="2"/>
          </p:nvPr>
        </p:nvSpPr>
        <p:spPr>
          <a:xfrm>
            <a:off x="4572000" y="500042"/>
            <a:ext cx="4059936" cy="4572000"/>
          </a:xfrm>
        </p:spPr>
        <p:txBody>
          <a:bodyPr>
            <a:noAutofit/>
          </a:bodyPr>
          <a:lstStyle/>
          <a:p>
            <a:r>
              <a:rPr lang="ru-RU" sz="1600" b="1" dirty="0" err="1" smtClean="0"/>
              <a:t>Роальд</a:t>
            </a:r>
            <a:r>
              <a:rPr lang="ru-RU" sz="1600" b="1" dirty="0" smtClean="0"/>
              <a:t> Даль помогал тяжело больным детям. </a:t>
            </a:r>
            <a:r>
              <a:rPr lang="ru-RU" sz="1600" b="1" i="1" dirty="0" smtClean="0"/>
              <a:t>Чудесный детский благотворительный фонд Даля</a:t>
            </a:r>
            <a:r>
              <a:rPr lang="ru-RU" sz="1600" b="1" dirty="0" smtClean="0"/>
              <a:t> продолжает свою работу и сегодня, помогая тысячам детей с неврологическими и гематологическими заболеваниями. Фонд оказывает тяжело больным детям всевозможную поддержку, предоставляя медсестер и необходимое медицинское оборудование, а также заботится о том, чтобы дети Великобритании росли жизнерадостными и счастливыми. Кроме того, фонд финансирует важные научные исследования, чтобы помочь детям во всём мире справиться со страшными недугами. Десятая часть от всех гонораров за все книги Даля, что издавались, издаются и будут издаваться, идёт на пополнение фонда.</a:t>
            </a:r>
            <a:endParaRPr lang="ru-RU" sz="1600" b="1" dirty="0"/>
          </a:p>
        </p:txBody>
      </p:sp>
      <p:pic>
        <p:nvPicPr>
          <p:cNvPr id="184323" name="Picture 3"/>
          <p:cNvPicPr>
            <a:picLocks noChangeAspect="1" noChangeArrowheads="1"/>
          </p:cNvPicPr>
          <p:nvPr/>
        </p:nvPicPr>
        <p:blipFill>
          <a:blip r:embed="rId3" cstate="email"/>
          <a:srcRect/>
          <a:stretch>
            <a:fillRect/>
          </a:stretch>
        </p:blipFill>
        <p:spPr bwMode="auto">
          <a:xfrm>
            <a:off x="2786050" y="1428736"/>
            <a:ext cx="1681740" cy="2641476"/>
          </a:xfrm>
          <a:prstGeom prst="rect">
            <a:avLst/>
          </a:prstGeom>
          <a:noFill/>
          <a:ln w="9525">
            <a:noFill/>
            <a:miter lim="800000"/>
            <a:headEnd/>
            <a:tailEnd/>
          </a:ln>
        </p:spPr>
      </p:pic>
      <p:pic>
        <p:nvPicPr>
          <p:cNvPr id="184324" name="Picture 4"/>
          <p:cNvPicPr>
            <a:picLocks noChangeAspect="1" noChangeArrowheads="1"/>
          </p:cNvPicPr>
          <p:nvPr/>
        </p:nvPicPr>
        <p:blipFill>
          <a:blip r:embed="rId4" cstate="email"/>
          <a:srcRect/>
          <a:stretch>
            <a:fillRect/>
          </a:stretch>
        </p:blipFill>
        <p:spPr bwMode="auto">
          <a:xfrm>
            <a:off x="1000100" y="3429000"/>
            <a:ext cx="1921643" cy="292635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rmAutofit/>
          </a:bodyPr>
          <a:lstStyle/>
          <a:p>
            <a:r>
              <a:rPr lang="ru-RU" sz="2800" dirty="0" smtClean="0"/>
              <a:t>14 сентября – 80 лет со дня рождения русского поэта Александра Семеновича Кушнера (р. 1936).</a:t>
            </a:r>
            <a:endParaRPr lang="ru-RU" sz="2800" dirty="0"/>
          </a:p>
        </p:txBody>
      </p:sp>
      <p:sp>
        <p:nvSpPr>
          <p:cNvPr id="5" name="Содержимое 4"/>
          <p:cNvSpPr>
            <a:spLocks noGrp="1"/>
          </p:cNvSpPr>
          <p:nvPr>
            <p:ph sz="half" idx="2"/>
          </p:nvPr>
        </p:nvSpPr>
        <p:spPr/>
        <p:txBody>
          <a:bodyPr>
            <a:normAutofit fontScale="47500" lnSpcReduction="20000"/>
          </a:bodyPr>
          <a:lstStyle/>
          <a:p>
            <a:r>
              <a:rPr lang="ru-RU" dirty="0" smtClean="0"/>
              <a:t>В поэзии следует принципам, заложенным акмеистами и близкими по поэтике авторами (от И. Анненского до Бориса Пастернака): описание предметного мира, быта и одновременно включённость в мировую культуру. Особое место в творчестве Кушнера занимает образ его родного Петербурга-Ленинграда: судьба лирического героя поэта неотделима от этого города Выразительную характеристику языка Кушнера дал его современник и товарищ Иосиф Бродский: </a:t>
            </a:r>
            <a:r>
              <a:rPr lang="ru-RU" i="1" dirty="0" smtClean="0"/>
              <a:t>«Если можно говорить о нормативной русской лексике, то можно, я полагаю, говорить о нормативной русской поэтической речи. Говоря о последней, мы будем всегда говорить об Александре Кушнере»</a:t>
            </a:r>
            <a:r>
              <a:rPr lang="ru-RU" dirty="0" smtClean="0"/>
              <a:t>.</a:t>
            </a:r>
          </a:p>
          <a:p>
            <a:r>
              <a:rPr lang="ru-RU" dirty="0" smtClean="0"/>
              <a:t>Тот же Бродский дал общую оценку творчества: </a:t>
            </a:r>
            <a:r>
              <a:rPr lang="ru-RU" i="1" dirty="0" smtClean="0"/>
              <a:t>«Александр Кушнер — один из лучших лирических поэтов XX века, и его имени суждено стоять в ряду имён, дорогих сердцу всякого, чей родной язык русский»</a:t>
            </a:r>
            <a:r>
              <a:rPr lang="ru-RU" dirty="0" smtClean="0"/>
              <a:t>.</a:t>
            </a:r>
          </a:p>
          <a:p>
            <a:endParaRPr lang="ru-RU" dirty="0"/>
          </a:p>
        </p:txBody>
      </p:sp>
      <p:pic>
        <p:nvPicPr>
          <p:cNvPr id="6146" name="Picture 2"/>
          <p:cNvPicPr>
            <a:picLocks noGrp="1" noChangeAspect="1" noChangeArrowheads="1"/>
          </p:cNvPicPr>
          <p:nvPr>
            <p:ph sz="half" idx="1"/>
          </p:nvPr>
        </p:nvPicPr>
        <p:blipFill>
          <a:blip r:embed="rId2" cstate="email"/>
          <a:srcRect/>
          <a:stretch>
            <a:fillRect/>
          </a:stretch>
        </p:blipFill>
        <p:spPr bwMode="auto">
          <a:xfrm>
            <a:off x="896278" y="1722438"/>
            <a:ext cx="3160444" cy="45259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4" name="Содержимое 3"/>
          <p:cNvSpPr>
            <a:spLocks noGrp="1"/>
          </p:cNvSpPr>
          <p:nvPr>
            <p:ph sz="half" idx="2"/>
          </p:nvPr>
        </p:nvSpPr>
        <p:spPr>
          <a:xfrm>
            <a:off x="539552" y="1844824"/>
            <a:ext cx="4038600" cy="4525963"/>
          </a:xfrm>
        </p:spPr>
        <p:txBody>
          <a:bodyPr>
            <a:normAutofit fontScale="70000" lnSpcReduction="20000"/>
          </a:bodyPr>
          <a:lstStyle/>
          <a:p>
            <a:r>
              <a:rPr lang="ru-RU" dirty="0" smtClean="0"/>
              <a:t/>
            </a:r>
            <a:br>
              <a:rPr lang="ru-RU" dirty="0" smtClean="0"/>
            </a:br>
            <a:r>
              <a:rPr lang="ru-RU" dirty="0" smtClean="0"/>
              <a:t>К мотивам лирики Кушнера можно отнести определенные события, происходящие в тот момент, его личные переживания, а также окружающая природа. Его стихам свойственны близость к прозе, а также определенная скромность. Если неторопливо изучать его стихи, то можно понять его состояние внутреннего мира, но момент создания произведений. </a:t>
            </a:r>
            <a:br>
              <a:rPr lang="ru-RU" dirty="0" smtClean="0"/>
            </a:br>
            <a:endParaRPr lang="ru-RU" dirty="0"/>
          </a:p>
        </p:txBody>
      </p:sp>
      <p:pic>
        <p:nvPicPr>
          <p:cNvPr id="5122" name="Picture 2"/>
          <p:cNvPicPr>
            <a:picLocks noGrp="1" noChangeAspect="1" noChangeArrowheads="1"/>
          </p:cNvPicPr>
          <p:nvPr>
            <p:ph sz="half" idx="1"/>
          </p:nvPr>
        </p:nvPicPr>
        <p:blipFill>
          <a:blip r:embed="rId2" cstate="email"/>
          <a:srcRect/>
          <a:stretch>
            <a:fillRect/>
          </a:stretch>
        </p:blipFill>
        <p:spPr bwMode="auto">
          <a:xfrm>
            <a:off x="5220072" y="2204864"/>
            <a:ext cx="2324100" cy="2971800"/>
          </a:xfrm>
          <a:prstGeom prst="rect">
            <a:avLst/>
          </a:prstGeom>
          <a:noFill/>
          <a:ln w="9525">
            <a:noFill/>
            <a:miter lim="800000"/>
            <a:headEnd/>
            <a:tailEnd/>
          </a:ln>
        </p:spPr>
      </p:pic>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467544" y="620688"/>
            <a:ext cx="8229600" cy="1219200"/>
          </a:xfrm>
        </p:spPr>
        <p:txBody>
          <a:bodyPr>
            <a:noAutofit/>
          </a:bodyPr>
          <a:lstStyle/>
          <a:p>
            <a:r>
              <a:rPr lang="ru-RU" sz="2400" dirty="0" smtClean="0"/>
              <a:t>15 сентября – 125 лет со дня рождения английской писательницы Агаты Кристи (н. и. Кларисса Миллер) (1891-1976). </a:t>
            </a:r>
            <a:br>
              <a:rPr lang="ru-RU" sz="2400" dirty="0" smtClean="0"/>
            </a:br>
            <a:endParaRPr lang="ru-RU" sz="2400" dirty="0"/>
          </a:p>
        </p:txBody>
      </p:sp>
      <p:pic>
        <p:nvPicPr>
          <p:cNvPr id="3074" name="Picture 2"/>
          <p:cNvPicPr>
            <a:picLocks noGrp="1" noChangeAspect="1" noChangeArrowheads="1"/>
          </p:cNvPicPr>
          <p:nvPr>
            <p:ph sz="half" idx="1"/>
          </p:nvPr>
        </p:nvPicPr>
        <p:blipFill>
          <a:blip r:embed="rId2" cstate="email"/>
          <a:stretch>
            <a:fillRect/>
          </a:stretch>
        </p:blipFill>
        <p:spPr bwMode="auto">
          <a:xfrm>
            <a:off x="681851" y="1722438"/>
            <a:ext cx="3589298" cy="4525962"/>
          </a:xfrm>
          <a:prstGeom prst="rect">
            <a:avLst/>
          </a:prstGeom>
          <a:noFill/>
          <a:ln w="9525">
            <a:noFill/>
            <a:miter lim="800000"/>
            <a:headEnd/>
            <a:tailEnd/>
          </a:ln>
        </p:spPr>
      </p:pic>
      <p:sp>
        <p:nvSpPr>
          <p:cNvPr id="5" name="Содержимое 4"/>
          <p:cNvSpPr>
            <a:spLocks noGrp="1"/>
          </p:cNvSpPr>
          <p:nvPr>
            <p:ph sz="half" idx="2"/>
          </p:nvPr>
        </p:nvSpPr>
        <p:spPr>
          <a:xfrm>
            <a:off x="4648200" y="1340768"/>
            <a:ext cx="4059936" cy="5040560"/>
          </a:xfrm>
        </p:spPr>
        <p:txBody>
          <a:bodyPr>
            <a:normAutofit fontScale="32500" lnSpcReduction="20000"/>
          </a:bodyPr>
          <a:lstStyle/>
          <a:p>
            <a:r>
              <a:rPr lang="ru-RU" sz="3500" dirty="0" smtClean="0"/>
              <a:t>Относится к числу самых известных в мире авторов детективной прозы и является одним из самых публикуемых писателей за всю историю человечества (после Библии и Шекспира).</a:t>
            </a:r>
          </a:p>
          <a:p>
            <a:r>
              <a:rPr lang="ru-RU" sz="3500" dirty="0" smtClean="0"/>
              <a:t>Кристи опубликовала более 60 детективных романов, 6 психологических романов (под псевдонимом Мэри </a:t>
            </a:r>
            <a:r>
              <a:rPr lang="ru-RU" sz="3500" dirty="0" err="1" smtClean="0"/>
              <a:t>Уэстмакотт</a:t>
            </a:r>
            <a:r>
              <a:rPr lang="ru-RU" sz="3500" dirty="0" smtClean="0"/>
              <a:t> или </a:t>
            </a:r>
            <a:r>
              <a:rPr lang="ru-RU" sz="3500" dirty="0" err="1" smtClean="0"/>
              <a:t>Вестмакотт</a:t>
            </a:r>
            <a:r>
              <a:rPr lang="ru-RU" sz="3500" dirty="0" smtClean="0"/>
              <a:t>) и 19 сборников рассказов. 16 её пьес были поставлены в Лондоне.</a:t>
            </a:r>
          </a:p>
          <a:p>
            <a:r>
              <a:rPr lang="ru-RU" sz="3500" dirty="0" smtClean="0"/>
              <a:t>Книги Агаты Кристи изданы тиражом свыше 4 миллиардов экземпляров и переведены на более чем 100 языков мира.</a:t>
            </a:r>
          </a:p>
          <a:p>
            <a:r>
              <a:rPr lang="ru-RU" sz="3500" dirty="0" smtClean="0"/>
              <a:t>Ей также принадлежит рекорд по максимальному числу театральных постановок произведения. Пьеса Агаты Кристи «Мышеловка» впервые была поставлена в 1952 году  и до сих пор непрерывно демонстрируется. На десятилетнем юбилее пьесы в Театре </a:t>
            </a:r>
            <a:r>
              <a:rPr lang="ru-RU" sz="3500" dirty="0" err="1" smtClean="0"/>
              <a:t>Амбассадор</a:t>
            </a:r>
            <a:r>
              <a:rPr lang="ru-RU" sz="3500" dirty="0" smtClean="0"/>
              <a:t> в Лондоне, в интервью телекомпании ITN, Агата Кристи призналась, что не считает пьесу лучшей для постановки в Лондоне, но публике нравится, и она сама ходит на спектакль несколько раз в год.</a:t>
            </a:r>
          </a:p>
          <a:p>
            <a:endParaRPr lang="ru-RU" dirty="0"/>
          </a:p>
        </p:txBody>
      </p:sp>
    </p:spTree>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lstStyle/>
          <a:p>
            <a:endParaRPr lang="ru-RU"/>
          </a:p>
        </p:txBody>
      </p:sp>
      <p:pic>
        <p:nvPicPr>
          <p:cNvPr id="1026" name="Picture 2"/>
          <p:cNvPicPr>
            <a:picLocks noGrp="1" noChangeAspect="1" noChangeArrowheads="1"/>
          </p:cNvPicPr>
          <p:nvPr>
            <p:ph sz="half" idx="1"/>
          </p:nvPr>
        </p:nvPicPr>
        <p:blipFill>
          <a:blip r:embed="rId2" cstate="email"/>
          <a:stretch>
            <a:fillRect/>
          </a:stretch>
        </p:blipFill>
        <p:spPr bwMode="auto">
          <a:xfrm>
            <a:off x="457200" y="2771315"/>
            <a:ext cx="4038600" cy="2428208"/>
          </a:xfrm>
          <a:prstGeom prst="rect">
            <a:avLst/>
          </a:prstGeom>
          <a:noFill/>
          <a:ln w="9525">
            <a:noFill/>
            <a:miter lim="800000"/>
            <a:headEnd/>
            <a:tailEnd/>
          </a:ln>
        </p:spPr>
      </p:pic>
      <p:sp>
        <p:nvSpPr>
          <p:cNvPr id="7" name="Содержимое 6"/>
          <p:cNvSpPr>
            <a:spLocks noGrp="1"/>
          </p:cNvSpPr>
          <p:nvPr>
            <p:ph sz="half" idx="2"/>
          </p:nvPr>
        </p:nvSpPr>
        <p:spPr/>
        <p:txBody>
          <a:bodyPr>
            <a:normAutofit fontScale="70000" lnSpcReduction="20000"/>
          </a:bodyPr>
          <a:lstStyle/>
          <a:p>
            <a:r>
              <a:rPr lang="ru-RU" i="1" dirty="0" smtClean="0"/>
              <a:t>«Одна индийская корреспондентка, интервьюировавшая меня (и, надо признать, задавшая массу глупых вопросов), спросила: «Опубликовали ли вы когда-либо книгу, которую считаете откровенно плохой?» Я с возмущением ответила: «Нет!» Ни одна книга не вышла точно такой, как была задумана, был мой ответ, и я никогда не была удовлетворена, но если бы моя книга оказалась </a:t>
            </a:r>
            <a:r>
              <a:rPr lang="ru-RU" b="1" i="1" dirty="0" smtClean="0"/>
              <a:t>действительно</a:t>
            </a:r>
            <a:r>
              <a:rPr lang="ru-RU" i="1" dirty="0" smtClean="0"/>
              <a:t> плохой, я бы никогда её не опубликовала.</a:t>
            </a:r>
            <a:r>
              <a:rPr lang="ru-RU" dirty="0" smtClean="0"/>
              <a:t> </a:t>
            </a:r>
          </a:p>
          <a:p>
            <a:r>
              <a:rPr lang="ru-RU" dirty="0" smtClean="0"/>
              <a:t>Агата Кристи «Автобиография»</a:t>
            </a:r>
            <a:r>
              <a:rPr lang="ru-RU" baseline="30000" dirty="0" smtClean="0">
                <a:hlinkClick r:id="rId3"/>
              </a:rPr>
              <a:t>[</a:t>
            </a:r>
            <a:endParaRPr lang="ru-RU" dirty="0" smtClean="0"/>
          </a:p>
          <a:p>
            <a:endParaRPr lang="ru-RU" dirty="0"/>
          </a:p>
        </p:txBody>
      </p:sp>
    </p:spTree>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098" name="Picture 2"/>
          <p:cNvPicPr>
            <a:picLocks noGrp="1" noChangeAspect="1" noChangeArrowheads="1"/>
          </p:cNvPicPr>
          <p:nvPr>
            <p:ph sz="half" idx="1"/>
          </p:nvPr>
        </p:nvPicPr>
        <p:blipFill>
          <a:blip r:embed="rId2" cstate="email"/>
          <a:srcRect/>
          <a:stretch>
            <a:fillRect/>
          </a:stretch>
        </p:blipFill>
        <p:spPr bwMode="auto">
          <a:xfrm>
            <a:off x="683568" y="2420888"/>
            <a:ext cx="4059238" cy="2435543"/>
          </a:xfrm>
          <a:prstGeom prst="rect">
            <a:avLst/>
          </a:prstGeom>
          <a:noFill/>
          <a:ln w="9525">
            <a:noFill/>
            <a:miter lim="800000"/>
            <a:headEnd/>
            <a:tailEnd/>
          </a:ln>
        </p:spPr>
      </p:pic>
      <p:sp>
        <p:nvSpPr>
          <p:cNvPr id="4" name="Содержимое 3"/>
          <p:cNvSpPr>
            <a:spLocks noGrp="1"/>
          </p:cNvSpPr>
          <p:nvPr>
            <p:ph sz="half" idx="2"/>
          </p:nvPr>
        </p:nvSpPr>
        <p:spPr>
          <a:xfrm>
            <a:off x="4788024" y="1412776"/>
            <a:ext cx="4059936" cy="4572000"/>
          </a:xfrm>
        </p:spPr>
        <p:txBody>
          <a:bodyPr>
            <a:noAutofit/>
          </a:bodyPr>
          <a:lstStyle/>
          <a:p>
            <a:r>
              <a:rPr lang="ru-RU" sz="1600" dirty="0" smtClean="0"/>
              <a:t>В 1930 году Кристи вышла замуж за Макса </a:t>
            </a:r>
            <a:r>
              <a:rPr lang="ru-RU" sz="1600" dirty="0" err="1" smtClean="0"/>
              <a:t>Меллоуна</a:t>
            </a:r>
            <a:r>
              <a:rPr lang="ru-RU" sz="1600" dirty="0" smtClean="0"/>
              <a:t>, знаменитого английского археолога, и с тех пор сюжеты многих ее произведений разворачивались на Ближнем Востоке, в местах археологических раскопок. А ее герой — сыщик </a:t>
            </a:r>
            <a:r>
              <a:rPr lang="ru-RU" sz="1600" dirty="0" err="1" smtClean="0"/>
              <a:t>Эркюль</a:t>
            </a:r>
            <a:r>
              <a:rPr lang="ru-RU" sz="1600" dirty="0" smtClean="0"/>
              <a:t> </a:t>
            </a:r>
            <a:r>
              <a:rPr lang="ru-RU" sz="1600" dirty="0" err="1" smtClean="0"/>
              <a:t>Пуаро</a:t>
            </a:r>
            <a:r>
              <a:rPr lang="ru-RU" sz="1600" dirty="0" smtClean="0"/>
              <a:t> — колесил по миру вслед за своей создательницей. Этот персонаж появился в романах Агаты Кристи вовсе не случайно. Во время Первой мировой войны будущая писательница работала в госпитале Красного Креста, где и познакомилась с несколькими бельгийскими беженцами. Возможно, именно эта встреча и послужила первым толчком к созданию образа будущего знаменитого детектива. </a:t>
            </a:r>
          </a:p>
          <a:p>
            <a:endParaRPr lang="ru-RU" sz="12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571472" y="0"/>
            <a:ext cx="8115328" cy="1371600"/>
          </a:xfrm>
        </p:spPr>
        <p:txBody>
          <a:bodyPr>
            <a:normAutofit fontScale="90000"/>
          </a:bodyPr>
          <a:lstStyle/>
          <a:p>
            <a:r>
              <a:rPr lang="ru-RU" b="1" dirty="0" smtClean="0"/>
              <a:t/>
            </a:r>
            <a:br>
              <a:rPr lang="ru-RU" b="1" dirty="0" smtClean="0"/>
            </a:br>
            <a:r>
              <a:rPr lang="ru-RU" b="1" dirty="0" smtClean="0"/>
              <a:t/>
            </a:r>
            <a:br>
              <a:rPr lang="ru-RU" b="1" dirty="0" smtClean="0"/>
            </a:br>
            <a:r>
              <a:rPr lang="ru-RU" sz="3100" b="1" dirty="0" smtClean="0"/>
              <a:t>Знакомьтесь: Даниил Хармс. </a:t>
            </a:r>
            <a:br>
              <a:rPr lang="ru-RU" sz="3100" b="1" dirty="0" smtClean="0"/>
            </a:br>
            <a:r>
              <a:rPr lang="ru-RU" sz="3100" b="1" dirty="0" smtClean="0"/>
              <a:t>Он же </a:t>
            </a:r>
            <a:r>
              <a:rPr lang="ru-RU" sz="3100" b="1" dirty="0" err="1" smtClean="0"/>
              <a:t>Дандан</a:t>
            </a:r>
            <a:r>
              <a:rPr lang="ru-RU" sz="3100" b="1" dirty="0" smtClean="0"/>
              <a:t>, он же </a:t>
            </a:r>
            <a:r>
              <a:rPr lang="ru-RU" sz="3100" b="1" dirty="0" err="1" smtClean="0"/>
              <a:t>Шустерлинг</a:t>
            </a:r>
            <a:r>
              <a:rPr lang="ru-RU" sz="3100" b="1" dirty="0" smtClean="0"/>
              <a:t>, он же </a:t>
            </a:r>
            <a:r>
              <a:rPr lang="ru-RU" sz="3100" b="1" dirty="0" err="1" smtClean="0"/>
              <a:t>Чармс</a:t>
            </a:r>
            <a:endParaRPr lang="ru-RU" sz="3100" dirty="0"/>
          </a:p>
        </p:txBody>
      </p:sp>
      <p:sp>
        <p:nvSpPr>
          <p:cNvPr id="2" name="Содержимое 1"/>
          <p:cNvSpPr>
            <a:spLocks noGrp="1"/>
          </p:cNvSpPr>
          <p:nvPr>
            <p:ph idx="1"/>
          </p:nvPr>
        </p:nvSpPr>
        <p:spPr/>
        <p:txBody>
          <a:bodyPr>
            <a:normAutofit fontScale="85000" lnSpcReduction="20000"/>
          </a:bodyPr>
          <a:lstStyle/>
          <a:p>
            <a:r>
              <a:rPr lang="ru-RU" dirty="0" smtClean="0"/>
              <a:t>В литературе, как, впрочем, и других областях искусства, есть статисты, классики и бунтари. Первые творят много, старательно и… серо. Вторые создают шедевры, хранимые в кладовых истории. Третьи разрывают шаблоны, ломают рамки и ищут новые образы. Даниил Хармс, безусловно, относится к третьим</a:t>
            </a:r>
          </a:p>
          <a:p>
            <a:r>
              <a:rPr lang="ru-RU" dirty="0" smtClean="0"/>
              <a:t>В его жизни и творчестве всё — от нестандартных литературных форм до порывов менять раз за разом свой псевдоним — противоречиво, иррационально и революционно. </a:t>
            </a:r>
          </a:p>
          <a:p>
            <a:endParaRPr lang="ru-RU" dirty="0"/>
          </a:p>
        </p:txBody>
      </p:sp>
    </p:spTree>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5122" name="Picture 2"/>
          <p:cNvPicPr>
            <a:picLocks noGrp="1" noChangeAspect="1" noChangeArrowheads="1"/>
          </p:cNvPicPr>
          <p:nvPr>
            <p:ph sz="half" idx="1"/>
          </p:nvPr>
        </p:nvPicPr>
        <p:blipFill>
          <a:blip r:embed="rId2" cstate="email"/>
          <a:stretch>
            <a:fillRect/>
          </a:stretch>
        </p:blipFill>
        <p:spPr bwMode="auto">
          <a:xfrm>
            <a:off x="457200" y="2619026"/>
            <a:ext cx="4038600" cy="2732786"/>
          </a:xfrm>
          <a:prstGeom prst="rect">
            <a:avLst/>
          </a:prstGeom>
          <a:noFill/>
          <a:ln w="9525">
            <a:noFill/>
            <a:miter lim="800000"/>
            <a:headEnd/>
            <a:tailEnd/>
          </a:ln>
        </p:spPr>
      </p:pic>
      <p:sp>
        <p:nvSpPr>
          <p:cNvPr id="4" name="Содержимое 3"/>
          <p:cNvSpPr>
            <a:spLocks noGrp="1"/>
          </p:cNvSpPr>
          <p:nvPr>
            <p:ph sz="half" idx="2"/>
          </p:nvPr>
        </p:nvSpPr>
        <p:spPr>
          <a:xfrm>
            <a:off x="4644008" y="1124744"/>
            <a:ext cx="4059936" cy="4572000"/>
          </a:xfrm>
        </p:spPr>
        <p:txBody>
          <a:bodyPr>
            <a:noAutofit/>
          </a:bodyPr>
          <a:lstStyle/>
          <a:p>
            <a:r>
              <a:rPr lang="ru-RU" sz="1200" dirty="0" smtClean="0"/>
              <a:t>Впервые </a:t>
            </a:r>
            <a:r>
              <a:rPr lang="ru-RU" sz="1200" dirty="0" err="1" smtClean="0"/>
              <a:t>Пуаро</a:t>
            </a:r>
            <a:r>
              <a:rPr lang="ru-RU" sz="1200" dirty="0" smtClean="0"/>
              <a:t> начал свои расследования в самом первом романе Кристи «Таинственное происшествие в </a:t>
            </a:r>
            <a:r>
              <a:rPr lang="ru-RU" sz="1200" dirty="0" err="1" smtClean="0"/>
              <a:t>Стайлз</a:t>
            </a:r>
            <a:r>
              <a:rPr lang="ru-RU" sz="1200" dirty="0" smtClean="0"/>
              <a:t>» и затем уже стал постоянным героем 32 романов и 56 рассказов. Постепенно лаконичный портрет щеголеватого бельгийца обрастал все новыми и новыми чертами, пока не приобрел тот облик, к которому мы все привыкли. </a:t>
            </a:r>
            <a:r>
              <a:rPr lang="ru-RU" sz="1200" dirty="0" err="1" smtClean="0"/>
              <a:t>Пуаро</a:t>
            </a:r>
            <a:r>
              <a:rPr lang="ru-RU" sz="1200" dirty="0" smtClean="0"/>
              <a:t> небольшого роста, с яйцевидной головой и совершенно необычайными, тщательно ухоженными усами. Его интеллект не знает границ, он способен не выходя из дома разгадать самые сложные и запутанные преступления. </a:t>
            </a:r>
          </a:p>
          <a:p>
            <a:r>
              <a:rPr lang="ru-RU" sz="1200" dirty="0" smtClean="0"/>
              <a:t>За свою долгую жизнь — а по просьбе многочисленных читателей ему пришлось прожить более 130 лет — по воле писательницы </a:t>
            </a:r>
            <a:r>
              <a:rPr lang="ru-RU" sz="1200" dirty="0" err="1" smtClean="0"/>
              <a:t>Пуаро</a:t>
            </a:r>
            <a:r>
              <a:rPr lang="ru-RU" sz="1200" dirty="0" smtClean="0"/>
              <a:t> путешествовал почти по всему миру. Так и не постарев, знаменитый сыщик погиб лишь в 1975 году в романе «Занавес». </a:t>
            </a:r>
          </a:p>
          <a:p>
            <a:r>
              <a:rPr lang="ru-RU" sz="1200" dirty="0" smtClean="0"/>
              <a:t>Подчиняясь традициям полицейского романа, Агата Кристи наделила </a:t>
            </a:r>
            <a:r>
              <a:rPr lang="ru-RU" sz="1200" dirty="0" err="1" smtClean="0"/>
              <a:t>Пуаро</a:t>
            </a:r>
            <a:r>
              <a:rPr lang="ru-RU" sz="1200" dirty="0" smtClean="0"/>
              <a:t> спутником. Однако капитан Гастингс не только отважен, но и способен на самостоятельные действия. Ему иногда даже удается предвидеть решения </a:t>
            </a:r>
            <a:r>
              <a:rPr lang="ru-RU" sz="1200" dirty="0" err="1" smtClean="0"/>
              <a:t>Пуаро</a:t>
            </a:r>
            <a:r>
              <a:rPr lang="ru-RU" sz="1200" dirty="0" smtClean="0"/>
              <a:t>.</a:t>
            </a:r>
          </a:p>
          <a:p>
            <a:r>
              <a:rPr lang="ru-RU" sz="1200" dirty="0" smtClean="0"/>
              <a:t>Вместе они завоевали сердца миллионов читателей, потому что главная черта их характера — благородство, умение в трудную минуту прийти на помощь любому человеку.</a:t>
            </a:r>
          </a:p>
          <a:p>
            <a:endParaRPr lang="ru-RU" sz="1200" dirty="0"/>
          </a:p>
        </p:txBody>
      </p:sp>
    </p:spTree>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smtClean="0"/>
              <a:t/>
            </a:r>
            <a:br>
              <a:rPr lang="ru-RU" dirty="0" smtClean="0"/>
            </a:br>
            <a:endParaRPr lang="ru-RU" dirty="0"/>
          </a:p>
        </p:txBody>
      </p:sp>
      <p:pic>
        <p:nvPicPr>
          <p:cNvPr id="2050" name="Picture 2"/>
          <p:cNvPicPr>
            <a:picLocks noGrp="1" noChangeAspect="1" noChangeArrowheads="1"/>
          </p:cNvPicPr>
          <p:nvPr>
            <p:ph sz="half" idx="1"/>
          </p:nvPr>
        </p:nvPicPr>
        <p:blipFill>
          <a:blip r:embed="rId2" cstate="email"/>
          <a:srcRect/>
          <a:stretch>
            <a:fillRect/>
          </a:stretch>
        </p:blipFill>
        <p:spPr bwMode="auto">
          <a:xfrm>
            <a:off x="611560" y="908720"/>
            <a:ext cx="3763770" cy="4572000"/>
          </a:xfrm>
          <a:prstGeom prst="rect">
            <a:avLst/>
          </a:prstGeom>
          <a:noFill/>
          <a:ln w="9525">
            <a:noFill/>
            <a:miter lim="800000"/>
            <a:headEnd/>
            <a:tailEnd/>
          </a:ln>
        </p:spPr>
      </p:pic>
      <p:sp>
        <p:nvSpPr>
          <p:cNvPr id="4" name="Содержимое 3"/>
          <p:cNvSpPr>
            <a:spLocks noGrp="1"/>
          </p:cNvSpPr>
          <p:nvPr>
            <p:ph sz="half" idx="2"/>
          </p:nvPr>
        </p:nvSpPr>
        <p:spPr>
          <a:xfrm>
            <a:off x="4648200" y="404664"/>
            <a:ext cx="4059936" cy="6048672"/>
          </a:xfrm>
        </p:spPr>
        <p:txBody>
          <a:bodyPr>
            <a:normAutofit fontScale="47500" lnSpcReduction="20000"/>
          </a:bodyPr>
          <a:lstStyle/>
          <a:p>
            <a:r>
              <a:rPr lang="ru-RU" dirty="0" smtClean="0"/>
              <a:t>В 1930 году в рассказах Агаты Кристи впервые появляется и другой, не менее известный персонаж — мисс Джейн </a:t>
            </a:r>
            <a:r>
              <a:rPr lang="ru-RU" dirty="0" err="1" smtClean="0"/>
              <a:t>Марпл</a:t>
            </a:r>
            <a:r>
              <a:rPr lang="ru-RU" dirty="0" smtClean="0"/>
              <a:t>. Образ простой, скромной английской старушки оказывается не менее притягательным и интересным, чем образ проницательного и вездесущего профессионального детектива. Следует отметить, что в абсолютном большинстве произведений А.Кристи сюжетная канва сводится к поиску преступника среди ограниченной группы персонажей, и каждый из них имеет мотив для совершения преступления. Но истина раскрывается лишь в самом конце, причем </a:t>
            </a:r>
            <a:r>
              <a:rPr lang="ru-RU" dirty="0" err="1" smtClean="0"/>
              <a:t>Эркюль</a:t>
            </a:r>
            <a:r>
              <a:rPr lang="ru-RU" dirty="0" smtClean="0"/>
              <a:t> </a:t>
            </a:r>
            <a:r>
              <a:rPr lang="ru-RU" dirty="0" err="1" smtClean="0"/>
              <a:t>Пуаро</a:t>
            </a:r>
            <a:r>
              <a:rPr lang="ru-RU" dirty="0" smtClean="0"/>
              <a:t> опирается на точную систематизацию фактов и умение увидеть логическую несообразность, а мисс </a:t>
            </a:r>
            <a:r>
              <a:rPr lang="ru-RU" dirty="0" err="1" smtClean="0"/>
              <a:t>Марпл</a:t>
            </a:r>
            <a:r>
              <a:rPr lang="ru-RU" dirty="0" smtClean="0"/>
              <a:t> в полной мере использует свой обширный жизненный опыт и знание человеческой натуры.</a:t>
            </a:r>
          </a:p>
          <a:p>
            <a:r>
              <a:rPr lang="ru-RU" i="1" dirty="0" smtClean="0"/>
              <a:t>« Когда мисс </a:t>
            </a:r>
            <a:r>
              <a:rPr lang="ru-RU" i="1" dirty="0" err="1" smtClean="0"/>
              <a:t>Марпл</a:t>
            </a:r>
            <a:r>
              <a:rPr lang="ru-RU" i="1" dirty="0" smtClean="0"/>
              <a:t> родилась, ей было уже под семьдесят, что, как и в случае с </a:t>
            </a:r>
            <a:r>
              <a:rPr lang="ru-RU" i="1" dirty="0" err="1" smtClean="0"/>
              <a:t>Пуаро</a:t>
            </a:r>
            <a:r>
              <a:rPr lang="ru-RU" i="1" dirty="0" smtClean="0"/>
              <a:t>, оказалось неудобным, ибо ей предстояло еще долго жить вместе со мной. Если бы я обладала даром предвидения, я бы в самом начале придумала не по годам смышленого мальчика-детектива, который взрослел и старел бы вместе со мной.</a:t>
            </a:r>
            <a:r>
              <a:rPr lang="ru-RU" dirty="0" smtClean="0"/>
              <a:t> </a:t>
            </a:r>
            <a:br>
              <a:rPr lang="ru-RU" dirty="0" smtClean="0"/>
            </a:br>
            <a:r>
              <a:rPr lang="ru-RU" dirty="0" smtClean="0"/>
              <a:t>Агата Кристи «Автобиография</a:t>
            </a:r>
            <a:endParaRPr lang="ru-RU" dirty="0"/>
          </a:p>
        </p:txBody>
      </p:sp>
    </p:spTree>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rmAutofit/>
          </a:bodyPr>
          <a:lstStyle/>
          <a:p>
            <a:r>
              <a:rPr lang="ru-RU" sz="2800" dirty="0" smtClean="0"/>
              <a:t>22 сентября – 125 лет со дня рождения русского писателя </a:t>
            </a:r>
            <a:r>
              <a:rPr lang="ru-RU" sz="2800" dirty="0" err="1" smtClean="0"/>
              <a:t>Рувима</a:t>
            </a:r>
            <a:r>
              <a:rPr lang="ru-RU" sz="2800" dirty="0" smtClean="0"/>
              <a:t> Исаевича </a:t>
            </a:r>
            <a:r>
              <a:rPr lang="ru-RU" sz="2800" dirty="0" err="1" smtClean="0"/>
              <a:t>Фраермана</a:t>
            </a:r>
            <a:r>
              <a:rPr lang="ru-RU" sz="2800" dirty="0" smtClean="0"/>
              <a:t> (1891-1972). </a:t>
            </a:r>
            <a:endParaRPr lang="ru-RU" sz="2800" dirty="0"/>
          </a:p>
        </p:txBody>
      </p:sp>
      <p:pic>
        <p:nvPicPr>
          <p:cNvPr id="6146" name="Picture 2"/>
          <p:cNvPicPr>
            <a:picLocks noGrp="1" noChangeAspect="1" noChangeArrowheads="1"/>
          </p:cNvPicPr>
          <p:nvPr>
            <p:ph sz="half" idx="1"/>
          </p:nvPr>
        </p:nvPicPr>
        <p:blipFill>
          <a:blip r:embed="rId2" cstate="email"/>
          <a:stretch>
            <a:fillRect/>
          </a:stretch>
        </p:blipFill>
        <p:spPr bwMode="auto">
          <a:xfrm>
            <a:off x="457200" y="2719851"/>
            <a:ext cx="4038600" cy="2531136"/>
          </a:xfrm>
          <a:prstGeom prst="rect">
            <a:avLst/>
          </a:prstGeom>
          <a:noFill/>
          <a:ln w="9525">
            <a:noFill/>
            <a:miter lim="800000"/>
            <a:headEnd/>
            <a:tailEnd/>
          </a:ln>
        </p:spPr>
      </p:pic>
      <p:sp>
        <p:nvSpPr>
          <p:cNvPr id="5" name="Содержимое 4"/>
          <p:cNvSpPr>
            <a:spLocks noGrp="1"/>
          </p:cNvSpPr>
          <p:nvPr>
            <p:ph sz="half" idx="2"/>
          </p:nvPr>
        </p:nvSpPr>
        <p:spPr/>
        <p:txBody>
          <a:bodyPr>
            <a:normAutofit fontScale="47500" lnSpcReduction="20000"/>
          </a:bodyPr>
          <a:lstStyle/>
          <a:p>
            <a:r>
              <a:rPr lang="ru-RU" dirty="0" smtClean="0"/>
              <a:t>Ровесник Булгакова и Мандельштама, почти ровесник Маяковского и Пастернака, он прожил чрезвычайно долгую для немилосердной эпохи жизнь – 81 год. В шуточных стихах, сочинённых Аркадием Гайдаром, он запечатлён так: "В небесах над всей Вселенной,/ Вечной жалостью томим,/ Зрит небритый, вдохновенный/ Всепрощающий </a:t>
            </a:r>
            <a:r>
              <a:rPr lang="ru-RU" dirty="0" err="1" smtClean="0"/>
              <a:t>Рувим</a:t>
            </a:r>
            <a:r>
              <a:rPr lang="ru-RU" dirty="0" smtClean="0"/>
              <a:t>". А в памяти читателей он – автор одной книги – "Дикая собака динго, или Повесть о первой любви" (1939). Хотя за ним числится их немало – "</a:t>
            </a:r>
            <a:r>
              <a:rPr lang="ru-RU" dirty="0" err="1" smtClean="0"/>
              <a:t>Никичен</a:t>
            </a:r>
            <a:r>
              <a:rPr lang="ru-RU" dirty="0" smtClean="0"/>
              <a:t>", "Шпион", "Васька-гиляк", рассказы на несколько сборников...</a:t>
            </a:r>
          </a:p>
          <a:p>
            <a:r>
              <a:rPr lang="ru-RU" dirty="0" smtClean="0"/>
              <a:t>В писательском доме отдыха </a:t>
            </a:r>
            <a:r>
              <a:rPr lang="ru-RU" dirty="0" err="1" smtClean="0"/>
              <a:t>Болшево</a:t>
            </a:r>
            <a:r>
              <a:rPr lang="ru-RU" dirty="0" smtClean="0"/>
              <a:t> они частенько собирались, выпивали, шутили, хохмили – и очень хорошо понимали, что вокруг происходит. Они – это Гайдар, Паустовский, </a:t>
            </a:r>
            <a:r>
              <a:rPr lang="ru-RU" dirty="0" err="1" smtClean="0"/>
              <a:t>Роскин</a:t>
            </a:r>
            <a:r>
              <a:rPr lang="ru-RU" dirty="0" smtClean="0"/>
              <a:t>, Лоскутов, </a:t>
            </a:r>
            <a:r>
              <a:rPr lang="ru-RU" dirty="0" err="1" smtClean="0"/>
              <a:t>Фраерман</a:t>
            </a:r>
            <a:r>
              <a:rPr lang="ru-RU" dirty="0" smtClean="0"/>
              <a:t>: двоих из них прибрала эпоха, одного война, двое умерли своей смертью.</a:t>
            </a:r>
          </a:p>
          <a:p>
            <a:endParaRPr lang="ru-RU" dirty="0"/>
          </a:p>
        </p:txBody>
      </p:sp>
    </p:spTree>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7170" name="Picture 2"/>
          <p:cNvPicPr>
            <a:picLocks noGrp="1" noChangeAspect="1" noChangeArrowheads="1"/>
          </p:cNvPicPr>
          <p:nvPr>
            <p:ph sz="half" idx="1"/>
          </p:nvPr>
        </p:nvPicPr>
        <p:blipFill>
          <a:blip r:embed="rId2" cstate="email"/>
          <a:srcRect/>
          <a:stretch>
            <a:fillRect/>
          </a:stretch>
        </p:blipFill>
        <p:spPr bwMode="auto">
          <a:xfrm>
            <a:off x="1259632" y="1772816"/>
            <a:ext cx="2838984" cy="3785311"/>
          </a:xfrm>
          <a:prstGeom prst="rect">
            <a:avLst/>
          </a:prstGeom>
          <a:noFill/>
          <a:ln w="9525">
            <a:noFill/>
            <a:miter lim="800000"/>
            <a:headEnd/>
            <a:tailEnd/>
          </a:ln>
        </p:spPr>
      </p:pic>
      <p:sp>
        <p:nvSpPr>
          <p:cNvPr id="4" name="Содержимое 3"/>
          <p:cNvSpPr>
            <a:spLocks noGrp="1"/>
          </p:cNvSpPr>
          <p:nvPr>
            <p:ph sz="half" idx="2"/>
          </p:nvPr>
        </p:nvSpPr>
        <p:spPr>
          <a:xfrm>
            <a:off x="4643438" y="1500174"/>
            <a:ext cx="4038600" cy="4525963"/>
          </a:xfrm>
        </p:spPr>
        <p:txBody>
          <a:bodyPr>
            <a:normAutofit fontScale="55000" lnSpcReduction="20000"/>
          </a:bodyPr>
          <a:lstStyle/>
          <a:p>
            <a:r>
              <a:rPr lang="ru-RU" dirty="0" smtClean="0"/>
              <a:t>Выходец из Могилёва, </a:t>
            </a:r>
            <a:r>
              <a:rPr lang="ru-RU" dirty="0" err="1" smtClean="0"/>
              <a:t>Рувим</a:t>
            </a:r>
            <a:r>
              <a:rPr lang="ru-RU" dirty="0" smtClean="0"/>
              <a:t> </a:t>
            </a:r>
            <a:r>
              <a:rPr lang="ru-RU" dirty="0" err="1" smtClean="0"/>
              <a:t>Фраерман</a:t>
            </a:r>
            <a:r>
              <a:rPr lang="ru-RU" dirty="0" smtClean="0"/>
              <a:t> уже зрелым человеком попал на Дальний Восток, принимал участие во всех бурных событиях того времени; все книги </a:t>
            </a:r>
            <a:r>
              <a:rPr lang="ru-RU" dirty="0" err="1" smtClean="0"/>
              <a:t>Фраермана</a:t>
            </a:r>
            <a:r>
              <a:rPr lang="ru-RU" dirty="0" smtClean="0"/>
              <a:t> – о Дальнем Востоке и его людях. Не получивший систематического образования беллетрист-самоучка </a:t>
            </a:r>
            <a:r>
              <a:rPr lang="ru-RU" dirty="0" err="1" smtClean="0"/>
              <a:t>Фраерман</a:t>
            </a:r>
            <a:r>
              <a:rPr lang="ru-RU" dirty="0" smtClean="0"/>
              <a:t> – лирик и тончайший психолог. Он жил не напоказ, скрывая в себе невероятный объём знаний о литературе и поэзии, открываясь только близким по духу. Беседовать с ним было настоящим пиршеством остроумия, веселья и мудрости.</a:t>
            </a:r>
          </a:p>
          <a:p>
            <a:r>
              <a:rPr lang="ru-RU" dirty="0" err="1" smtClean="0"/>
              <a:t>Фраерман</a:t>
            </a:r>
            <a:r>
              <a:rPr lang="ru-RU" dirty="0" smtClean="0"/>
              <a:t>, не любивший большие города, в том числе Москву, подолгу жил в рязанской Мещёре, в Солотче – краю сосновых лесов над Окой. Эти места стали его второй малой родиной.</a:t>
            </a:r>
          </a:p>
          <a:p>
            <a:endParaRPr lang="ru-RU" dirty="0"/>
          </a:p>
        </p:txBody>
      </p:sp>
    </p:spTree>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Autofit/>
          </a:bodyPr>
          <a:lstStyle/>
          <a:p>
            <a:r>
              <a:rPr lang="ru-RU" sz="2800" dirty="0" smtClean="0"/>
              <a:t>24 сентября – 120 лет со дня рождения американского писателя </a:t>
            </a:r>
            <a:r>
              <a:rPr lang="ru-RU" sz="2800" dirty="0" err="1" smtClean="0"/>
              <a:t>Фрэнсиса</a:t>
            </a:r>
            <a:r>
              <a:rPr lang="ru-RU" sz="2800" dirty="0" smtClean="0"/>
              <a:t> Скотта Фицджеральда (1896-1940). </a:t>
            </a:r>
            <a:endParaRPr lang="ru-RU" sz="2800" dirty="0"/>
          </a:p>
        </p:txBody>
      </p:sp>
      <p:pic>
        <p:nvPicPr>
          <p:cNvPr id="8194" name="Picture 2"/>
          <p:cNvPicPr>
            <a:picLocks noGrp="1" noChangeAspect="1" noChangeArrowheads="1"/>
          </p:cNvPicPr>
          <p:nvPr>
            <p:ph sz="half" idx="1"/>
          </p:nvPr>
        </p:nvPicPr>
        <p:blipFill>
          <a:blip r:embed="rId2" cstate="email"/>
          <a:stretch>
            <a:fillRect/>
          </a:stretch>
        </p:blipFill>
        <p:spPr bwMode="auto">
          <a:xfrm>
            <a:off x="778658" y="1722438"/>
            <a:ext cx="3395684" cy="4525962"/>
          </a:xfrm>
          <a:prstGeom prst="rect">
            <a:avLst/>
          </a:prstGeom>
          <a:noFill/>
          <a:ln w="9525">
            <a:noFill/>
            <a:miter lim="800000"/>
            <a:headEnd/>
            <a:tailEnd/>
          </a:ln>
        </p:spPr>
      </p:pic>
      <p:sp>
        <p:nvSpPr>
          <p:cNvPr id="5" name="Содержимое 4"/>
          <p:cNvSpPr>
            <a:spLocks noGrp="1"/>
          </p:cNvSpPr>
          <p:nvPr>
            <p:ph sz="half" idx="2"/>
          </p:nvPr>
        </p:nvSpPr>
        <p:spPr/>
        <p:txBody>
          <a:bodyPr>
            <a:normAutofit fontScale="62500" lnSpcReduction="20000"/>
          </a:bodyPr>
          <a:lstStyle/>
          <a:p>
            <a:r>
              <a:rPr lang="ru-RU" b="1" dirty="0" err="1" smtClean="0"/>
              <a:t>Фрэ́нсис</a:t>
            </a:r>
            <a:r>
              <a:rPr lang="ru-RU" b="1" dirty="0" smtClean="0"/>
              <a:t> Скотт </a:t>
            </a:r>
            <a:r>
              <a:rPr lang="ru-RU" b="1" dirty="0" err="1" smtClean="0"/>
              <a:t>Кей</a:t>
            </a:r>
            <a:r>
              <a:rPr lang="ru-RU" b="1" dirty="0" smtClean="0"/>
              <a:t> </a:t>
            </a:r>
            <a:r>
              <a:rPr lang="ru-RU" b="1" dirty="0" err="1" smtClean="0"/>
              <a:t>Фицдже́ральд</a:t>
            </a:r>
            <a:r>
              <a:rPr lang="ru-RU" dirty="0" smtClean="0"/>
              <a:t> — американский писатель, крупнейший представитель так называемого «потерянного поколения» в литературе. Наибольшую известность Фицджеральду принес роман «Великий Гэтсби», опубликованный в 1925 году, а также ряд романов и рассказов об американской «эпохе джаза» 20-х годов. Термин «эпоха джаза» или «век джаза» был придуман самим Фицджеральдом и обозначал период американской истории с момента окончания Первой мировой войны до великой депрессии 1930-х годов.</a:t>
            </a:r>
            <a:endParaRPr lang="ru-RU" dirty="0"/>
          </a:p>
        </p:txBody>
      </p:sp>
    </p:spTree>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9218" name="Picture 2"/>
          <p:cNvPicPr>
            <a:picLocks noGrp="1" noChangeAspect="1" noChangeArrowheads="1"/>
          </p:cNvPicPr>
          <p:nvPr>
            <p:ph sz="half" idx="1"/>
          </p:nvPr>
        </p:nvPicPr>
        <p:blipFill>
          <a:blip r:embed="rId2" cstate="email"/>
          <a:stretch>
            <a:fillRect/>
          </a:stretch>
        </p:blipFill>
        <p:spPr bwMode="auto">
          <a:xfrm>
            <a:off x="457200" y="2486088"/>
            <a:ext cx="4038600" cy="2998661"/>
          </a:xfrm>
          <a:prstGeom prst="rect">
            <a:avLst/>
          </a:prstGeom>
          <a:noFill/>
          <a:ln w="9525">
            <a:noFill/>
            <a:miter lim="800000"/>
            <a:headEnd/>
            <a:tailEnd/>
          </a:ln>
        </p:spPr>
      </p:pic>
      <p:sp>
        <p:nvSpPr>
          <p:cNvPr id="4" name="Содержимое 3"/>
          <p:cNvSpPr>
            <a:spLocks noGrp="1"/>
          </p:cNvSpPr>
          <p:nvPr>
            <p:ph sz="half" idx="2"/>
          </p:nvPr>
        </p:nvSpPr>
        <p:spPr>
          <a:xfrm>
            <a:off x="4648200" y="404664"/>
            <a:ext cx="4059936" cy="6048672"/>
          </a:xfrm>
        </p:spPr>
        <p:txBody>
          <a:bodyPr>
            <a:normAutofit fontScale="55000" lnSpcReduction="20000"/>
          </a:bodyPr>
          <a:lstStyle/>
          <a:p>
            <a:r>
              <a:rPr lang="ru-RU" dirty="0" smtClean="0"/>
              <a:t>Родился 24 сентября 1896 года в городе </a:t>
            </a:r>
            <a:r>
              <a:rPr lang="ru-RU" dirty="0" err="1" smtClean="0"/>
              <a:t>Сент-Пол</a:t>
            </a:r>
            <a:r>
              <a:rPr lang="ru-RU" dirty="0" smtClean="0"/>
              <a:t>, штат Миннесота, по происхождению ирландец. Имя получил в честь автора американского гимна </a:t>
            </a:r>
            <a:r>
              <a:rPr lang="ru-RU" dirty="0" err="1" smtClean="0"/>
              <a:t>Фрэнсиса</a:t>
            </a:r>
            <a:r>
              <a:rPr lang="ru-RU" dirty="0" smtClean="0"/>
              <a:t> Скотта </a:t>
            </a:r>
            <a:r>
              <a:rPr lang="ru-RU" dirty="0" err="1" smtClean="0"/>
              <a:t>Кея</a:t>
            </a:r>
            <a:r>
              <a:rPr lang="ru-RU" dirty="0" smtClean="0"/>
              <a:t>, который приходился ему дальним родственником. В 1913 году поступил в </a:t>
            </a:r>
            <a:r>
              <a:rPr lang="ru-RU" dirty="0" err="1" smtClean="0"/>
              <a:t>Принстон</a:t>
            </a:r>
            <a:r>
              <a:rPr lang="ru-RU" dirty="0" smtClean="0"/>
              <a:t>, но четыре года спустя решил уйти, пока его не отчислили за неуспеваемость, и записался в армию. Первая мировая война обошла его стороной; в 1919 году Фицджеральд демобилизовался, некоторое время работал рекламным агентом, но вскоре увлекся литературным творчеством и быстро сделал себе имя на писательском поприще. В 1924 году уехал в Европу, где присоединился к парижскому кружку </a:t>
            </a:r>
            <a:r>
              <a:rPr lang="ru-RU" dirty="0" err="1" smtClean="0"/>
              <a:t>Гертруды</a:t>
            </a:r>
            <a:r>
              <a:rPr lang="ru-RU" dirty="0" smtClean="0"/>
              <a:t> </a:t>
            </a:r>
            <a:r>
              <a:rPr lang="ru-RU" dirty="0" err="1" smtClean="0"/>
              <a:t>Стайн</a:t>
            </a:r>
            <a:r>
              <a:rPr lang="ru-RU" dirty="0" smtClean="0"/>
              <a:t>. Именно в Европе им был написан роман "Великий Гэтсби" (1925); там же он пристрастился к алкоголю, и эта его пагубная привычка быстро сделалась достоянием общественности и послужила причиной увольнения из Голливуда, куда Фицджеральд устроился в качестве сценариста по возвращении в Америку в 1937 году. Скончался писатель 21 декабря 1940 года.</a:t>
            </a:r>
            <a:endParaRPr lang="ru-RU" dirty="0"/>
          </a:p>
        </p:txBody>
      </p:sp>
    </p:spTree>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r>
              <a:rPr lang="ru-RU" dirty="0" smtClean="0"/>
              <a:t>Октябрь</a:t>
            </a:r>
            <a:endParaRPr lang="ru-RU" dirty="0"/>
          </a:p>
        </p:txBody>
      </p:sp>
      <p:pic>
        <p:nvPicPr>
          <p:cNvPr id="10242" name="Picture 2"/>
          <p:cNvPicPr>
            <a:picLocks noGrp="1" noChangeAspect="1" noChangeArrowheads="1"/>
          </p:cNvPicPr>
          <p:nvPr>
            <p:ph idx="1"/>
          </p:nvPr>
        </p:nvPicPr>
        <p:blipFill>
          <a:blip r:embed="rId2" cstate="email"/>
          <a:stretch>
            <a:fillRect/>
          </a:stretch>
        </p:blipFill>
        <p:spPr bwMode="auto">
          <a:xfrm>
            <a:off x="1214415" y="1714487"/>
            <a:ext cx="7039016" cy="469267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rmAutofit/>
          </a:bodyPr>
          <a:lstStyle/>
          <a:p>
            <a:r>
              <a:rPr lang="ru-RU" sz="2800" dirty="0" smtClean="0"/>
              <a:t>1 октября – 225 лет со дня рождения русского писателя Сергея Тимофеевича Аксакова (1791-1859). </a:t>
            </a:r>
            <a:endParaRPr lang="ru-RU" sz="2800" dirty="0"/>
          </a:p>
        </p:txBody>
      </p:sp>
      <p:pic>
        <p:nvPicPr>
          <p:cNvPr id="11266" name="Picture 2"/>
          <p:cNvPicPr>
            <a:picLocks noGrp="1" noChangeAspect="1" noChangeArrowheads="1"/>
          </p:cNvPicPr>
          <p:nvPr>
            <p:ph sz="half" idx="1"/>
          </p:nvPr>
        </p:nvPicPr>
        <p:blipFill>
          <a:blip r:embed="rId2" cstate="email"/>
          <a:stretch>
            <a:fillRect/>
          </a:stretch>
        </p:blipFill>
        <p:spPr bwMode="auto">
          <a:xfrm>
            <a:off x="718357" y="1722438"/>
            <a:ext cx="3516286" cy="4525962"/>
          </a:xfrm>
          <a:prstGeom prst="rect">
            <a:avLst/>
          </a:prstGeom>
          <a:noFill/>
          <a:ln w="9525">
            <a:noFill/>
            <a:miter lim="800000"/>
            <a:headEnd/>
            <a:tailEnd/>
          </a:ln>
        </p:spPr>
      </p:pic>
      <p:sp>
        <p:nvSpPr>
          <p:cNvPr id="5" name="Содержимое 4"/>
          <p:cNvSpPr>
            <a:spLocks noGrp="1"/>
          </p:cNvSpPr>
          <p:nvPr>
            <p:ph sz="half" idx="2"/>
          </p:nvPr>
        </p:nvSpPr>
        <p:spPr/>
        <p:txBody>
          <a:bodyPr>
            <a:normAutofit fontScale="92500" lnSpcReduction="10000"/>
          </a:bodyPr>
          <a:lstStyle/>
          <a:p>
            <a:r>
              <a:rPr lang="ru-RU" i="1" dirty="0" smtClean="0"/>
              <a:t>Русская литература чтит в нём лучшего из своих мемуаристов, незаменимого культурного бытописателя-историка, превосходного пейзажиста и наблюдателя жизни природы, наконец, классика языка.</a:t>
            </a:r>
          </a:p>
          <a:p>
            <a:pPr algn="r"/>
            <a:r>
              <a:rPr lang="ru-RU" i="1" dirty="0" err="1" smtClean="0"/>
              <a:t>А.Горнфельд</a:t>
            </a:r>
            <a:endParaRPr lang="ru-RU" dirty="0"/>
          </a:p>
        </p:txBody>
      </p:sp>
    </p:spTree>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12290" name="Picture 2"/>
          <p:cNvPicPr>
            <a:picLocks noGrp="1" noChangeAspect="1" noChangeArrowheads="1"/>
          </p:cNvPicPr>
          <p:nvPr>
            <p:ph sz="half" idx="1"/>
          </p:nvPr>
        </p:nvPicPr>
        <p:blipFill>
          <a:blip r:embed="rId2" cstate="email"/>
          <a:srcRect/>
          <a:stretch>
            <a:fillRect/>
          </a:stretch>
        </p:blipFill>
        <p:spPr bwMode="auto">
          <a:xfrm>
            <a:off x="827584" y="980728"/>
            <a:ext cx="3708400" cy="4572000"/>
          </a:xfrm>
          <a:prstGeom prst="rect">
            <a:avLst/>
          </a:prstGeom>
          <a:noFill/>
          <a:ln w="9525">
            <a:noFill/>
            <a:miter lim="800000"/>
            <a:headEnd/>
            <a:tailEnd/>
          </a:ln>
        </p:spPr>
      </p:pic>
      <p:sp>
        <p:nvSpPr>
          <p:cNvPr id="4" name="Содержимое 3"/>
          <p:cNvSpPr>
            <a:spLocks noGrp="1"/>
          </p:cNvSpPr>
          <p:nvPr>
            <p:ph sz="half" idx="2"/>
          </p:nvPr>
        </p:nvSpPr>
        <p:spPr>
          <a:xfrm>
            <a:off x="4648200" y="260648"/>
            <a:ext cx="4059936" cy="6336704"/>
          </a:xfrm>
        </p:spPr>
        <p:txBody>
          <a:bodyPr>
            <a:normAutofit fontScale="40000" lnSpcReduction="20000"/>
          </a:bodyPr>
          <a:lstStyle/>
          <a:p>
            <a:endParaRPr lang="ru-RU" sz="2900" dirty="0" smtClean="0"/>
          </a:p>
          <a:p>
            <a:endParaRPr lang="ru-RU" sz="2900" dirty="0" smtClean="0"/>
          </a:p>
          <a:p>
            <a:endParaRPr lang="ru-RU" sz="2900" dirty="0" smtClean="0"/>
          </a:p>
          <a:p>
            <a:endParaRPr lang="ru-RU" sz="2900" dirty="0" smtClean="0"/>
          </a:p>
          <a:p>
            <a:r>
              <a:rPr lang="ru-RU" sz="2900" dirty="0" smtClean="0"/>
              <a:t>Об Аксакове справедливо было сказано, что он рос всю жизнь, рос вместе со своим временем, и что его литературная биография есть как бы воплощение истории русской литературы за время его деятельности. Он не был самостоятелен и не мог создать форм, подходящих к его простой натуре, его бесконечной правдивости; консерватор не по убеждениям, не по идеям, но по ощущениям, по всему складу своего существа; он преклонялся пред признанными традиционными формами высокого стиля - и долго не мог выразить себя достойным образом. Но когда новые формы реального повествования были не только созданы, но и реабилитированы, когда "Повести Белкина" и "Вечера на хуторе близ Диканьки" внедрили в общее сознание, что простой правдивый рассказ не ниже высокой литературы, что душевное содержание, доселе отрезанное от нее литературной условностью, имеет и другие, более скромные по виду и более жизненные по существу формы, Аксаков честно отлил в эти формы то, что без них должно было остаться бесформенной массой устных рассказов и воспоминан</a:t>
            </a:r>
            <a:r>
              <a:rPr lang="ru-RU" dirty="0" smtClean="0"/>
              <a:t>ий.</a:t>
            </a:r>
            <a:endParaRPr lang="ru-RU" dirty="0"/>
          </a:p>
        </p:txBody>
      </p:sp>
    </p:spTree>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428596" y="642918"/>
            <a:ext cx="8229600" cy="1219200"/>
          </a:xfrm>
        </p:spPr>
        <p:txBody>
          <a:bodyPr>
            <a:noAutofit/>
          </a:bodyPr>
          <a:lstStyle/>
          <a:p>
            <a:r>
              <a:rPr lang="ru-RU" sz="2800" dirty="0" smtClean="0"/>
              <a:t>6 октября – 85 лет со дня рождения русского поэта, прозаика, драматурга, переводчика Романа Семеновича </a:t>
            </a:r>
            <a:r>
              <a:rPr lang="ru-RU" sz="2800" dirty="0" err="1" smtClean="0"/>
              <a:t>Сефа</a:t>
            </a:r>
            <a:r>
              <a:rPr lang="ru-RU" sz="2800" dirty="0" smtClean="0"/>
              <a:t> (н.и. </a:t>
            </a:r>
            <a:r>
              <a:rPr lang="ru-RU" sz="2800" dirty="0" err="1" smtClean="0"/>
              <a:t>Роальд</a:t>
            </a:r>
            <a:r>
              <a:rPr lang="ru-RU" sz="2800" dirty="0" smtClean="0"/>
              <a:t>) (1931-2009). </a:t>
            </a:r>
            <a:endParaRPr lang="ru-RU" sz="2800" dirty="0"/>
          </a:p>
        </p:txBody>
      </p:sp>
      <p:pic>
        <p:nvPicPr>
          <p:cNvPr id="8" name="Picture 2"/>
          <p:cNvPicPr>
            <a:picLocks noGrp="1" noChangeAspect="1" noChangeArrowheads="1"/>
          </p:cNvPicPr>
          <p:nvPr>
            <p:ph sz="half" idx="1"/>
          </p:nvPr>
        </p:nvPicPr>
        <p:blipFill>
          <a:blip r:embed="rId2" cstate="email"/>
          <a:srcRect/>
          <a:stretch>
            <a:fillRect/>
          </a:stretch>
        </p:blipFill>
        <p:spPr bwMode="auto">
          <a:xfrm>
            <a:off x="142844" y="2928934"/>
            <a:ext cx="4680025" cy="2971816"/>
          </a:xfrm>
          <a:prstGeom prst="rect">
            <a:avLst/>
          </a:prstGeom>
          <a:noFill/>
          <a:ln w="9525">
            <a:noFill/>
            <a:miter lim="800000"/>
            <a:headEnd/>
            <a:tailEnd/>
          </a:ln>
        </p:spPr>
      </p:pic>
      <p:sp>
        <p:nvSpPr>
          <p:cNvPr id="5" name="Содержимое 4"/>
          <p:cNvSpPr>
            <a:spLocks noGrp="1"/>
          </p:cNvSpPr>
          <p:nvPr>
            <p:ph sz="half" idx="2"/>
          </p:nvPr>
        </p:nvSpPr>
        <p:spPr>
          <a:xfrm>
            <a:off x="4643438" y="1714488"/>
            <a:ext cx="4059936" cy="4572000"/>
          </a:xfrm>
        </p:spPr>
        <p:txBody>
          <a:bodyPr>
            <a:normAutofit fontScale="62500" lnSpcReduction="20000"/>
          </a:bodyPr>
          <a:lstStyle/>
          <a:p>
            <a:r>
              <a:rPr lang="ru-RU" dirty="0" err="1" smtClean="0"/>
              <a:t>Роальд</a:t>
            </a:r>
            <a:r>
              <a:rPr lang="ru-RU" dirty="0" smtClean="0"/>
              <a:t> Семенович </a:t>
            </a:r>
            <a:r>
              <a:rPr lang="ru-RU" dirty="0" err="1" smtClean="0"/>
              <a:t>Сеф</a:t>
            </a:r>
            <a:r>
              <a:rPr lang="ru-RU" dirty="0" smtClean="0"/>
              <a:t> (1931-2009) - детский писатель, поэт, прозаик, переводчик, драматург, член Правления МГО СП России, председатель Бюро творческого объединения детской и юношеской литературы, руководитель творческого семинара детской и юношеской литературы в Литературном институте имени Горького, председатель Ассоциации детских писателей Москвы. Член комиссии по </a:t>
            </a:r>
            <a:r>
              <a:rPr lang="ru-RU" dirty="0" err="1" smtClean="0"/>
              <a:t>Госпремиям</a:t>
            </a:r>
            <a:r>
              <a:rPr lang="ru-RU" dirty="0" smtClean="0"/>
              <a:t> при Президенте РФ. Странный псевдоним – память об отце (по первым буквам) - Семене Ефимовиче </a:t>
            </a:r>
            <a:r>
              <a:rPr lang="ru-RU" dirty="0" err="1" smtClean="0"/>
              <a:t>Фаермарке</a:t>
            </a:r>
            <a:r>
              <a:rPr lang="ru-RU" dirty="0" smtClean="0"/>
              <a:t>, расстрелянном в 1937-м.</a:t>
            </a:r>
            <a:endParaRPr lang="ru-RU"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endParaRPr lang="ru-RU"/>
          </a:p>
        </p:txBody>
      </p:sp>
      <p:pic>
        <p:nvPicPr>
          <p:cNvPr id="2050" name="Picture 2"/>
          <p:cNvPicPr>
            <a:picLocks noGrp="1" noChangeAspect="1" noChangeArrowheads="1"/>
          </p:cNvPicPr>
          <p:nvPr>
            <p:ph sz="half" idx="1"/>
          </p:nvPr>
        </p:nvPicPr>
        <p:blipFill>
          <a:blip r:embed="rId2" cstate="email"/>
          <a:srcRect/>
          <a:stretch>
            <a:fillRect/>
          </a:stretch>
        </p:blipFill>
        <p:spPr bwMode="auto">
          <a:xfrm>
            <a:off x="500034" y="2143116"/>
            <a:ext cx="3999958" cy="3518132"/>
          </a:xfrm>
          <a:prstGeom prst="rect">
            <a:avLst/>
          </a:prstGeom>
          <a:noFill/>
          <a:ln w="9525">
            <a:noFill/>
            <a:miter lim="800000"/>
            <a:headEnd/>
            <a:tailEnd/>
          </a:ln>
          <a:effectLst>
            <a:glow rad="63500">
              <a:schemeClr val="accent1">
                <a:satMod val="175000"/>
                <a:alpha val="40000"/>
              </a:schemeClr>
            </a:glow>
          </a:effectLst>
        </p:spPr>
      </p:pic>
      <p:sp>
        <p:nvSpPr>
          <p:cNvPr id="6" name="Содержимое 5"/>
          <p:cNvSpPr>
            <a:spLocks noGrp="1"/>
          </p:cNvSpPr>
          <p:nvPr>
            <p:ph sz="half" idx="2"/>
          </p:nvPr>
        </p:nvSpPr>
        <p:spPr/>
        <p:txBody>
          <a:bodyPr>
            <a:normAutofit lnSpcReduction="10000"/>
          </a:bodyPr>
          <a:lstStyle/>
          <a:p>
            <a:r>
              <a:rPr lang="ru-RU" dirty="0" smtClean="0"/>
              <a:t>Он не был искрометным весельчаком, но подарил современникам и потомкам множество юмористических рассказов, забавных анекдотов и остроумных фраз. </a:t>
            </a:r>
          </a:p>
          <a:p>
            <a:endParaRPr lang="ru-RU" dirty="0"/>
          </a:p>
        </p:txBody>
      </p:sp>
    </p:spTree>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7" name="Содержимое 6"/>
          <p:cNvSpPr>
            <a:spLocks noGrp="1"/>
          </p:cNvSpPr>
          <p:nvPr>
            <p:ph sz="half" idx="1"/>
          </p:nvPr>
        </p:nvSpPr>
        <p:spPr/>
        <p:txBody>
          <a:bodyPr>
            <a:normAutofit fontScale="62500" lnSpcReduction="20000"/>
          </a:bodyPr>
          <a:lstStyle/>
          <a:p>
            <a:endParaRPr lang="ru-RU" dirty="0"/>
          </a:p>
        </p:txBody>
      </p:sp>
      <p:sp>
        <p:nvSpPr>
          <p:cNvPr id="4" name="Содержимое 3"/>
          <p:cNvSpPr>
            <a:spLocks noGrp="1"/>
          </p:cNvSpPr>
          <p:nvPr>
            <p:ph sz="half" idx="2"/>
          </p:nvPr>
        </p:nvSpPr>
        <p:spPr/>
        <p:txBody>
          <a:bodyPr>
            <a:normAutofit fontScale="62500" lnSpcReduction="20000"/>
          </a:bodyPr>
          <a:lstStyle/>
          <a:p>
            <a:r>
              <a:rPr lang="ru-RU" dirty="0" smtClean="0"/>
              <a:t>В его переводе опубликованы произведения Уолта Уитмена, американские модернисты, биография Джона Констебля, перевод мюзикла «Моя прекрасная леди» и мн. др.</a:t>
            </a:r>
            <a:br>
              <a:rPr lang="ru-RU" dirty="0" smtClean="0"/>
            </a:br>
            <a:r>
              <a:rPr lang="ru-RU" dirty="0" smtClean="0"/>
              <a:t>Широко известны детские стихи и пьесы Романа </a:t>
            </a:r>
            <a:r>
              <a:rPr lang="ru-RU" dirty="0" err="1" smtClean="0"/>
              <a:t>Сефа</a:t>
            </a:r>
            <a:r>
              <a:rPr lang="ru-RU" dirty="0" smtClean="0"/>
              <a:t>. Изданы 30 поэтических книг общим тиражом более десяти миллионов экземпляров: «Шагают великаны» (1963), «Речной трамвай» (1971), «Голубой метеорит» (1969), «Если не веришь» (1968), «Я сам» (1992), «Моя песенка» (1996), «Кто придумал алфавит» (1998) и др. Спектакли по его пьесам поставлены более чем в 30 театрах, среди них — «</a:t>
            </a:r>
            <a:r>
              <a:rPr lang="ru-RU" dirty="0" err="1" smtClean="0"/>
              <a:t>Емелино</a:t>
            </a:r>
            <a:r>
              <a:rPr lang="ru-RU" dirty="0" smtClean="0"/>
              <a:t> счастье», «Две бабы-Яги».</a:t>
            </a:r>
            <a:endParaRPr lang="ru-RU" dirty="0"/>
          </a:p>
        </p:txBody>
      </p:sp>
      <p:pic>
        <p:nvPicPr>
          <p:cNvPr id="2051" name="Picture 3"/>
          <p:cNvPicPr>
            <a:picLocks noChangeAspect="1" noChangeArrowheads="1"/>
          </p:cNvPicPr>
          <p:nvPr/>
        </p:nvPicPr>
        <p:blipFill>
          <a:blip r:embed="rId2" cstate="email"/>
          <a:srcRect/>
          <a:stretch>
            <a:fillRect/>
          </a:stretch>
        </p:blipFill>
        <p:spPr bwMode="auto">
          <a:xfrm>
            <a:off x="683568" y="1556792"/>
            <a:ext cx="3077646" cy="46020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428596" y="428604"/>
            <a:ext cx="8229600" cy="1219200"/>
          </a:xfrm>
        </p:spPr>
        <p:txBody>
          <a:bodyPr>
            <a:noAutofit/>
          </a:bodyPr>
          <a:lstStyle/>
          <a:p>
            <a:r>
              <a:rPr lang="ru-RU" sz="2400" b="1" dirty="0" smtClean="0"/>
              <a:t>8 октября – 85 лет со дня рождения русского писателя, сценариста, публициста, драматурга Юлиана Семеновича Семенова </a:t>
            </a:r>
            <a:br>
              <a:rPr lang="ru-RU" sz="2400" b="1" dirty="0" smtClean="0"/>
            </a:br>
            <a:r>
              <a:rPr lang="ru-RU" sz="2400" b="1" dirty="0" smtClean="0"/>
              <a:t>(н.ф. </a:t>
            </a:r>
            <a:r>
              <a:rPr lang="ru-RU" sz="2400" b="1" dirty="0" err="1" smtClean="0"/>
              <a:t>Ляндрес</a:t>
            </a:r>
            <a:r>
              <a:rPr lang="ru-RU" sz="2400" b="1" dirty="0" smtClean="0"/>
              <a:t> )(1931</a:t>
            </a:r>
            <a:r>
              <a:rPr sz="2400" b="1" dirty="0" smtClean="0"/>
              <a:t>-</a:t>
            </a:r>
            <a:r>
              <a:rPr lang="ru-RU" sz="2400" b="1" dirty="0" smtClean="0"/>
              <a:t>1993). </a:t>
            </a:r>
            <a:endParaRPr lang="ru-RU" sz="2400" b="1" dirty="0"/>
          </a:p>
        </p:txBody>
      </p:sp>
      <p:pic>
        <p:nvPicPr>
          <p:cNvPr id="3074" name="Picture 2"/>
          <p:cNvPicPr>
            <a:picLocks noGrp="1" noChangeAspect="1" noChangeArrowheads="1"/>
          </p:cNvPicPr>
          <p:nvPr>
            <p:ph sz="half" idx="1"/>
          </p:nvPr>
        </p:nvPicPr>
        <p:blipFill>
          <a:blip r:embed="rId2" cstate="email"/>
          <a:stretch>
            <a:fillRect/>
          </a:stretch>
        </p:blipFill>
        <p:spPr bwMode="auto">
          <a:xfrm>
            <a:off x="827584" y="2060847"/>
            <a:ext cx="3168352" cy="4277275"/>
          </a:xfrm>
          <a:prstGeom prst="rect">
            <a:avLst/>
          </a:prstGeom>
          <a:noFill/>
          <a:ln w="9525">
            <a:noFill/>
            <a:miter lim="800000"/>
            <a:headEnd/>
            <a:tailEnd/>
          </a:ln>
        </p:spPr>
      </p:pic>
      <p:sp>
        <p:nvSpPr>
          <p:cNvPr id="5" name="Содержимое 4"/>
          <p:cNvSpPr>
            <a:spLocks noGrp="1"/>
          </p:cNvSpPr>
          <p:nvPr>
            <p:ph sz="half" idx="2"/>
          </p:nvPr>
        </p:nvSpPr>
        <p:spPr>
          <a:xfrm>
            <a:off x="4572000" y="1916832"/>
            <a:ext cx="4038600" cy="4525963"/>
          </a:xfrm>
        </p:spPr>
        <p:txBody>
          <a:bodyPr>
            <a:normAutofit fontScale="62500" lnSpcReduction="20000"/>
          </a:bodyPr>
          <a:lstStyle/>
          <a:p>
            <a:r>
              <a:rPr lang="ru-RU" i="1" dirty="0" smtClean="0"/>
              <a:t>Юлиан Штирлиц-Семенов</a:t>
            </a:r>
            <a:r>
              <a:rPr lang="ru-RU" dirty="0" smtClean="0"/>
              <a:t/>
            </a:r>
            <a:br>
              <a:rPr lang="ru-RU" dirty="0" smtClean="0"/>
            </a:br>
            <a:r>
              <a:rPr lang="ru-RU" dirty="0" smtClean="0"/>
              <a:t/>
            </a:r>
            <a:br>
              <a:rPr lang="ru-RU" dirty="0" smtClean="0"/>
            </a:br>
            <a:r>
              <a:rPr lang="ru-RU" dirty="0" smtClean="0"/>
              <a:t>Всемирную славу писателю принес цикл романов под общим названием "Политические хроники", которые объединяет главный герой - советский разведчик Владимиров - Исаев-Штирлиц. </a:t>
            </a:r>
            <a:br>
              <a:rPr lang="ru-RU" dirty="0" smtClean="0"/>
            </a:br>
            <a:r>
              <a:rPr lang="ru-RU" dirty="0" smtClean="0"/>
              <a:t/>
            </a:r>
            <a:br>
              <a:rPr lang="ru-RU" dirty="0" smtClean="0"/>
            </a:br>
            <a:r>
              <a:rPr lang="ru-RU" dirty="0" smtClean="0"/>
              <a:t>Сам Юлиан Семёнов в одном из интервью журналу «Дон» признался, что создавая Штирлица, он оттолкнулся от одного из самых первых советских разведчиков, которого Дзержинский, </a:t>
            </a:r>
            <a:r>
              <a:rPr lang="ru-RU" dirty="0" err="1" smtClean="0"/>
              <a:t>Постышев</a:t>
            </a:r>
            <a:r>
              <a:rPr lang="ru-RU" dirty="0" smtClean="0"/>
              <a:t> и Блюхер заслали в оккупированный японцами Владивосток</a:t>
            </a:r>
            <a:endParaRPr lang="ru-RU" dirty="0"/>
          </a:p>
        </p:txBody>
      </p:sp>
    </p:spTree>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4" name="Содержимое 3"/>
          <p:cNvSpPr>
            <a:spLocks noGrp="1"/>
          </p:cNvSpPr>
          <p:nvPr>
            <p:ph sz="half" idx="1"/>
          </p:nvPr>
        </p:nvSpPr>
        <p:spPr>
          <a:xfrm>
            <a:off x="3071802" y="332656"/>
            <a:ext cx="5636334" cy="6120680"/>
          </a:xfrm>
        </p:spPr>
        <p:txBody>
          <a:bodyPr>
            <a:noAutofit/>
          </a:bodyPr>
          <a:lstStyle/>
          <a:p>
            <a:r>
              <a:rPr lang="ru-RU" sz="1400" dirty="0" smtClean="0"/>
              <a:t>Начиная с романа "Пароль не нужен" (1966 г.) и почти до конца своей жизни писатель прослеживает биографию созданного им человека с самого начала. Успех этого произведения настолько окрылил Юлиана Семенова, что он засел за продолжение.</a:t>
            </a:r>
            <a:br>
              <a:rPr lang="ru-RU" sz="1400" dirty="0" smtClean="0"/>
            </a:br>
            <a:r>
              <a:rPr lang="ru-RU" sz="1400" dirty="0" smtClean="0"/>
              <a:t/>
            </a:r>
            <a:br>
              <a:rPr lang="ru-RU" sz="1400" dirty="0" smtClean="0"/>
            </a:br>
            <a:r>
              <a:rPr lang="ru-RU" sz="1400" dirty="0" smtClean="0"/>
              <a:t>Говорят, председатель КГБ Юрий Андропов лично позвонил Семенову домой и похвалил его за романы об Исаеве. После чего предложил помощь: согласился допустить писателя в архивы КГБ </a:t>
            </a:r>
            <a:br>
              <a:rPr lang="ru-RU" sz="1400" dirty="0" smtClean="0"/>
            </a:br>
            <a:r>
              <a:rPr lang="ru-RU" sz="1400" dirty="0" smtClean="0"/>
              <a:t/>
            </a:r>
            <a:br>
              <a:rPr lang="ru-RU" sz="1400" dirty="0" smtClean="0"/>
            </a:br>
            <a:r>
              <a:rPr lang="ru-RU" sz="1400" dirty="0" smtClean="0"/>
              <a:t>В 1967 году появился роман "Майор Вихрь«, по которому режиссёром Евгением </a:t>
            </a:r>
            <a:r>
              <a:rPr lang="ru-RU" sz="1400" dirty="0" err="1" smtClean="0"/>
              <a:t>Ташковым</a:t>
            </a:r>
            <a:r>
              <a:rPr lang="ru-RU" sz="1400" dirty="0" smtClean="0"/>
              <a:t> в этом же году был снят </a:t>
            </a:r>
            <a:r>
              <a:rPr lang="ru-RU" sz="1400" dirty="0" err="1" smtClean="0"/>
              <a:t>трёхсерийный</a:t>
            </a:r>
            <a:r>
              <a:rPr lang="ru-RU" sz="1400" dirty="0" smtClean="0"/>
              <a:t> художественный фильм, сразу же ставший лидером советского кинопроката. </a:t>
            </a:r>
            <a:br>
              <a:rPr lang="ru-RU" sz="1400" dirty="0" smtClean="0"/>
            </a:br>
            <a:r>
              <a:rPr lang="ru-RU" sz="1400" dirty="0" smtClean="0"/>
              <a:t/>
            </a:r>
            <a:br>
              <a:rPr lang="ru-RU" sz="1400" dirty="0" smtClean="0"/>
            </a:br>
            <a:r>
              <a:rPr lang="ru-RU" sz="1400" dirty="0" smtClean="0"/>
              <a:t>Хотя Юлиан Семёнов выбросил из сценария всё, что касается Штирлица, тем не менее уже в этом романе это один из главных персонажей. </a:t>
            </a:r>
            <a:br>
              <a:rPr lang="ru-RU" sz="1400" dirty="0" smtClean="0"/>
            </a:br>
            <a:r>
              <a:rPr lang="ru-RU" sz="1400" dirty="0" smtClean="0"/>
              <a:t/>
            </a:r>
            <a:br>
              <a:rPr lang="ru-RU" sz="1400" dirty="0" smtClean="0"/>
            </a:br>
            <a:r>
              <a:rPr lang="ru-RU" sz="1400" dirty="0" smtClean="0"/>
              <a:t>И вот через два года (в 1969 году) появляется новый роман цикла - "Семнадцать мгновений весны", (кстати, именно в этом </a:t>
            </a:r>
            <a:r>
              <a:rPr lang="ru-RU" sz="1400" dirty="0" err="1" smtClean="0"/>
              <a:t>роиане</a:t>
            </a:r>
            <a:r>
              <a:rPr lang="ru-RU" sz="1400" dirty="0" smtClean="0"/>
              <a:t> Штирлиц становится главным героем повествования, а до этого ходил во второстепенных), по которому в 1973 году режиссером Татьяной </a:t>
            </a:r>
            <a:r>
              <a:rPr lang="ru-RU" sz="1400" dirty="0" err="1" smtClean="0"/>
              <a:t>Лиозновой</a:t>
            </a:r>
            <a:r>
              <a:rPr lang="ru-RU" sz="1400" dirty="0" smtClean="0"/>
              <a:t> был снят одноименный 12ти серийный телефильм, принесший всемирную славу и народную любовь образу Штирлица, где его роль сыграл Вячеслав Тихонов. </a:t>
            </a:r>
            <a:endParaRPr lang="ru-RU" sz="1400" dirty="0"/>
          </a:p>
        </p:txBody>
      </p:sp>
      <p:pic>
        <p:nvPicPr>
          <p:cNvPr id="4101" name="Picture 5"/>
          <p:cNvPicPr>
            <a:picLocks noChangeAspect="1" noChangeArrowheads="1"/>
          </p:cNvPicPr>
          <p:nvPr/>
        </p:nvPicPr>
        <p:blipFill>
          <a:blip r:embed="rId2" cstate="email"/>
          <a:srcRect/>
          <a:stretch>
            <a:fillRect/>
          </a:stretch>
        </p:blipFill>
        <p:spPr bwMode="auto">
          <a:xfrm>
            <a:off x="251520" y="1052736"/>
            <a:ext cx="2646946" cy="1744043"/>
          </a:xfrm>
          <a:prstGeom prst="rect">
            <a:avLst/>
          </a:prstGeom>
          <a:noFill/>
          <a:ln w="9525">
            <a:noFill/>
            <a:miter lim="800000"/>
            <a:headEnd/>
            <a:tailEnd/>
          </a:ln>
        </p:spPr>
      </p:pic>
      <p:pic>
        <p:nvPicPr>
          <p:cNvPr id="10" name="Picture 3"/>
          <p:cNvPicPr>
            <a:picLocks noChangeAspect="1" noChangeArrowheads="1"/>
          </p:cNvPicPr>
          <p:nvPr/>
        </p:nvPicPr>
        <p:blipFill>
          <a:blip r:embed="rId3" cstate="email"/>
          <a:srcRect/>
          <a:stretch>
            <a:fillRect/>
          </a:stretch>
        </p:blipFill>
        <p:spPr bwMode="auto">
          <a:xfrm>
            <a:off x="323528" y="4293096"/>
            <a:ext cx="2529291" cy="161944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5122" name="Picture 2"/>
          <p:cNvPicPr>
            <a:picLocks noGrp="1" noChangeAspect="1" noChangeArrowheads="1"/>
          </p:cNvPicPr>
          <p:nvPr>
            <p:ph sz="half" idx="1"/>
          </p:nvPr>
        </p:nvPicPr>
        <p:blipFill>
          <a:blip r:embed="rId2" cstate="email"/>
          <a:srcRect/>
          <a:stretch>
            <a:fillRect/>
          </a:stretch>
        </p:blipFill>
        <p:spPr bwMode="auto">
          <a:xfrm>
            <a:off x="467544" y="3861048"/>
            <a:ext cx="2159000" cy="1437854"/>
          </a:xfrm>
          <a:prstGeom prst="rect">
            <a:avLst/>
          </a:prstGeom>
          <a:noFill/>
          <a:ln w="9525">
            <a:noFill/>
            <a:miter lim="800000"/>
            <a:headEnd/>
            <a:tailEnd/>
          </a:ln>
        </p:spPr>
      </p:pic>
      <p:sp>
        <p:nvSpPr>
          <p:cNvPr id="4" name="Содержимое 3"/>
          <p:cNvSpPr>
            <a:spLocks noGrp="1"/>
          </p:cNvSpPr>
          <p:nvPr>
            <p:ph sz="half" idx="2"/>
          </p:nvPr>
        </p:nvSpPr>
        <p:spPr>
          <a:xfrm>
            <a:off x="2771800" y="260648"/>
            <a:ext cx="5936336" cy="6192688"/>
          </a:xfrm>
        </p:spPr>
        <p:txBody>
          <a:bodyPr>
            <a:noAutofit/>
          </a:bodyPr>
          <a:lstStyle/>
          <a:p>
            <a:r>
              <a:rPr lang="ru-RU" sz="1400" dirty="0" smtClean="0"/>
              <a:t>Все следующие годы один за одним выходят романы этого цикла </a:t>
            </a:r>
            <a:r>
              <a:rPr lang="ru-RU" sz="1400" dirty="0" smtClean="0">
                <a:hlinkClick r:id="rId3"/>
              </a:rPr>
              <a:t>–</a:t>
            </a:r>
            <a:r>
              <a:rPr lang="ru-RU" sz="1400" dirty="0" smtClean="0"/>
              <a:t> -  «Испанский вариант» (1973)о работе Штирлица в Испании в 1938 году; "Альтернатива" (1974) - действие романа происходит в Югославии весной 1941 года; "Третья карта" (1977) где Штирлиц получает от Центра задание скомпрометировать украинских националистов в глазах гитлеровского руководства в начале Великой Отечественной войны. </a:t>
            </a:r>
            <a:br>
              <a:rPr lang="ru-RU" sz="1400" dirty="0" smtClean="0"/>
            </a:br>
            <a:r>
              <a:rPr lang="ru-RU" sz="1400" dirty="0" smtClean="0"/>
              <a:t/>
            </a:r>
            <a:br>
              <a:rPr lang="ru-RU" sz="1400" dirty="0" smtClean="0"/>
            </a:br>
            <a:r>
              <a:rPr lang="ru-RU" sz="1400" dirty="0" smtClean="0"/>
              <a:t>Уже в восьмидесятые годы цикл продолжился романами "Приказано выжить" (1982) - о последних днях Третьего рейха весной 1945 года и тремя романами из цикла "Экспансия"(1984-1987) - о работе Исаева-Штирлица уже после окончания второй мировой войны. </a:t>
            </a:r>
            <a:br>
              <a:rPr lang="ru-RU" sz="1400" dirty="0" smtClean="0"/>
            </a:br>
            <a:r>
              <a:rPr lang="ru-RU" sz="1400" dirty="0" smtClean="0"/>
              <a:t/>
            </a:r>
            <a:br>
              <a:rPr lang="ru-RU" sz="1400" dirty="0" smtClean="0"/>
            </a:br>
            <a:r>
              <a:rPr lang="ru-RU" sz="1400" dirty="0" smtClean="0"/>
              <a:t>В 1988 году выходит последний роман цикла "Отчаяние"- полное трагизма возвращение разведчика Исаева-Штирлица в послевоенный СССР после удачного завершения операции по разоблачению нацистских преступников, окопавшихся в Аргентине. Однако на Родине его ждут не награды, а новые испытания. </a:t>
            </a:r>
            <a:br>
              <a:rPr lang="ru-RU" sz="1400" dirty="0" smtClean="0"/>
            </a:br>
            <a:r>
              <a:rPr lang="ru-RU" sz="1400" dirty="0" smtClean="0"/>
              <a:t/>
            </a:r>
            <a:br>
              <a:rPr lang="ru-RU" sz="1400" dirty="0" smtClean="0"/>
            </a:br>
            <a:r>
              <a:rPr lang="ru-RU" sz="1400" dirty="0" smtClean="0"/>
              <a:t>Сразу по возвращении его отправляют в ГУЛАГ и только выдержка и профессионализм настоящего разведчика помогают Штирлицу выжить.</a:t>
            </a:r>
            <a:br>
              <a:rPr lang="ru-RU" sz="1400" dirty="0" smtClean="0"/>
            </a:br>
            <a:r>
              <a:rPr lang="ru-RU" sz="1400" dirty="0" smtClean="0"/>
              <a:t/>
            </a:r>
            <a:br>
              <a:rPr lang="ru-RU" sz="1400" dirty="0" smtClean="0"/>
            </a:br>
            <a:r>
              <a:rPr lang="ru-RU" sz="1400" dirty="0" smtClean="0"/>
              <a:t>Всего же Штирлиц фигурирует в 14 произведениях Юлиана Семенова, написанных на протяжении почти 25 лет. </a:t>
            </a:r>
            <a:br>
              <a:rPr lang="ru-RU" sz="1400" dirty="0" smtClean="0"/>
            </a:br>
            <a:endParaRPr lang="ru-RU" sz="1400" dirty="0"/>
          </a:p>
        </p:txBody>
      </p:sp>
      <p:pic>
        <p:nvPicPr>
          <p:cNvPr id="7" name="Picture 3"/>
          <p:cNvPicPr>
            <a:picLocks noChangeAspect="1" noChangeArrowheads="1"/>
          </p:cNvPicPr>
          <p:nvPr/>
        </p:nvPicPr>
        <p:blipFill>
          <a:blip r:embed="rId4" cstate="email"/>
          <a:srcRect/>
          <a:stretch>
            <a:fillRect/>
          </a:stretch>
        </p:blipFill>
        <p:spPr bwMode="auto">
          <a:xfrm>
            <a:off x="323528" y="1412776"/>
            <a:ext cx="2449063" cy="178291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5" name="Picture 4"/>
          <p:cNvPicPr>
            <a:picLocks noGrp="1" noChangeAspect="1" noChangeArrowheads="1"/>
          </p:cNvPicPr>
          <p:nvPr>
            <p:ph sz="half" idx="1"/>
          </p:nvPr>
        </p:nvPicPr>
        <p:blipFill>
          <a:blip r:embed="rId2" cstate="email"/>
          <a:stretch>
            <a:fillRect/>
          </a:stretch>
        </p:blipFill>
        <p:spPr bwMode="auto">
          <a:xfrm>
            <a:off x="457200" y="3000372"/>
            <a:ext cx="3501361" cy="2327167"/>
          </a:xfrm>
          <a:prstGeom prst="rect">
            <a:avLst/>
          </a:prstGeom>
          <a:noFill/>
          <a:ln w="9525">
            <a:noFill/>
            <a:miter lim="800000"/>
            <a:headEnd/>
            <a:tailEnd/>
          </a:ln>
        </p:spPr>
      </p:pic>
      <p:sp>
        <p:nvSpPr>
          <p:cNvPr id="4" name="Содержимое 3"/>
          <p:cNvSpPr>
            <a:spLocks noGrp="1"/>
          </p:cNvSpPr>
          <p:nvPr>
            <p:ph sz="half" idx="2"/>
          </p:nvPr>
        </p:nvSpPr>
        <p:spPr>
          <a:xfrm>
            <a:off x="4286248" y="1857364"/>
            <a:ext cx="4417126" cy="4572000"/>
          </a:xfrm>
        </p:spPr>
        <p:txBody>
          <a:bodyPr>
            <a:normAutofit fontScale="55000" lnSpcReduction="20000"/>
          </a:bodyPr>
          <a:lstStyle/>
          <a:p>
            <a:r>
              <a:rPr lang="ru-RU" dirty="0" smtClean="0"/>
              <a:t>Вероятным прототипом Штирлица мог быть брат Сергея Михалкова — Михаил Михалков. Юлиан Семёнов был женат на Екатерине — дочери Натальи Петровны </a:t>
            </a:r>
            <a:r>
              <a:rPr lang="ru-RU" dirty="0" err="1" smtClean="0"/>
              <a:t>Кончаловской</a:t>
            </a:r>
            <a:r>
              <a:rPr lang="ru-RU" dirty="0" smtClean="0"/>
              <a:t> от первого брака. Михаил Михалков в начале Великой Отечественной войны служил в особом отделе Юго-Западного фронта. В сентябре 1941 года попал в плен, бежал и далее продолжал службу в тылу врага в качестве агента-нелегала, снабжая </a:t>
            </a:r>
            <a:r>
              <a:rPr lang="ru-RU" dirty="0" err="1" smtClean="0"/>
              <a:t>разведорганы</a:t>
            </a:r>
            <a:r>
              <a:rPr lang="ru-RU" dirty="0" smtClean="0"/>
              <a:t> Красной Армии важными оперативными сведениями. В 1945 году во время боя в немецкой форме перешёл линию фронта и был задержан органами военной контрразведки «СМЕРШ». По обвинению в сотрудничестве с немецкой разведкой отбыл пять лет заключения, сначала в </a:t>
            </a:r>
            <a:r>
              <a:rPr lang="ru-RU" dirty="0" err="1" smtClean="0"/>
              <a:t>лефортовской</a:t>
            </a:r>
            <a:r>
              <a:rPr lang="ru-RU" dirty="0" smtClean="0"/>
              <a:t> тюрьме, позднее, в одном из лагерей на Дальнем Востоке. В 1956 году реабилитирован. Возможно (и скорее всего) Юлиан Семёнов почерпнул часть истории Штирлица из семейных рассказов Михаила Михалкова</a:t>
            </a:r>
            <a:endParaRPr lang="ru-RU" dirty="0"/>
          </a:p>
        </p:txBody>
      </p:sp>
    </p:spTree>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357158" y="857232"/>
            <a:ext cx="8229600" cy="1219200"/>
          </a:xfrm>
        </p:spPr>
        <p:txBody>
          <a:bodyPr>
            <a:noAutofit/>
          </a:bodyPr>
          <a:lstStyle/>
          <a:p>
            <a:r>
              <a:rPr lang="ru-RU" sz="2800" dirty="0" smtClean="0"/>
              <a:t>17 октября – 85 лет со дня рождения русского писателя Анатолия Игнатьевича Приставкина (1931-2008). </a:t>
            </a:r>
            <a:br>
              <a:rPr lang="ru-RU" sz="2800" dirty="0" smtClean="0"/>
            </a:br>
            <a:endParaRPr lang="ru-RU" sz="2800" dirty="0"/>
          </a:p>
        </p:txBody>
      </p:sp>
      <p:pic>
        <p:nvPicPr>
          <p:cNvPr id="2050" name="Picture 2"/>
          <p:cNvPicPr>
            <a:picLocks noGrp="1" noChangeAspect="1" noChangeArrowheads="1"/>
          </p:cNvPicPr>
          <p:nvPr>
            <p:ph sz="half" idx="1"/>
          </p:nvPr>
        </p:nvPicPr>
        <p:blipFill>
          <a:blip r:embed="rId2" cstate="email"/>
          <a:stretch>
            <a:fillRect/>
          </a:stretch>
        </p:blipFill>
        <p:spPr bwMode="auto">
          <a:xfrm>
            <a:off x="457200" y="2470944"/>
            <a:ext cx="4038600" cy="3028950"/>
          </a:xfrm>
          <a:prstGeom prst="rect">
            <a:avLst/>
          </a:prstGeom>
          <a:noFill/>
          <a:ln w="9525">
            <a:noFill/>
            <a:miter lim="800000"/>
            <a:headEnd/>
            <a:tailEnd/>
          </a:ln>
        </p:spPr>
      </p:pic>
      <p:sp>
        <p:nvSpPr>
          <p:cNvPr id="5" name="Содержимое 4"/>
          <p:cNvSpPr>
            <a:spLocks noGrp="1"/>
          </p:cNvSpPr>
          <p:nvPr>
            <p:ph sz="half" idx="2"/>
          </p:nvPr>
        </p:nvSpPr>
        <p:spPr/>
        <p:txBody>
          <a:bodyPr>
            <a:normAutofit fontScale="47500" lnSpcReduction="20000"/>
          </a:bodyPr>
          <a:lstStyle/>
          <a:p>
            <a:r>
              <a:rPr lang="ru-RU" dirty="0" smtClean="0"/>
              <a:t>Настоящий успех пришел к нему после того, как в 1988 году он получил звание лауреата Государственной премии СССР за повесть «Ночевала тучка золотая», работу над которой писатель начал еще в начале восьмидесятых. </a:t>
            </a:r>
          </a:p>
          <a:p>
            <a:r>
              <a:rPr lang="ru-RU" dirty="0" smtClean="0"/>
              <a:t>Эта, исполненная трагизма и обнаженной правды, книга рассказала миру о том, что довелось пережить самому в детстве, о том, что обожгло его сердце. Воистину, мир не имеет права на существование, если в нем убивают детей. Эта книга была переведена более, чем на тридцать языков. </a:t>
            </a:r>
          </a:p>
          <a:p>
            <a:r>
              <a:rPr lang="ru-RU" dirty="0" smtClean="0"/>
              <a:t>Затем следует не менее трагичная повесть «Кукушата», за которую он, в 1992 году удостоился общегерманской премии.</a:t>
            </a:r>
          </a:p>
          <a:p>
            <a:r>
              <a:rPr lang="ru-RU" dirty="0" smtClean="0"/>
              <a:t> В 2002 году писатель Анатолий Приставкин стал обладателем международной премии Александра Меня за внесенный им вклад в развитие культурного сотрудничества между Германией и Россией</a:t>
            </a:r>
            <a:endParaRPr lang="ru-RU" dirty="0"/>
          </a:p>
        </p:txBody>
      </p:sp>
    </p:spTree>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Ночевала  тучка золотая</a:t>
            </a:r>
            <a:endParaRPr lang="ru-RU" dirty="0"/>
          </a:p>
        </p:txBody>
      </p:sp>
      <p:pic>
        <p:nvPicPr>
          <p:cNvPr id="1027" name="Picture 3"/>
          <p:cNvPicPr>
            <a:picLocks noGrp="1" noChangeAspect="1" noChangeArrowheads="1"/>
          </p:cNvPicPr>
          <p:nvPr>
            <p:ph sz="half" idx="1"/>
          </p:nvPr>
        </p:nvPicPr>
        <p:blipFill>
          <a:blip r:embed="rId2" cstate="email"/>
          <a:srcRect/>
          <a:stretch>
            <a:fillRect/>
          </a:stretch>
        </p:blipFill>
        <p:spPr bwMode="auto">
          <a:xfrm>
            <a:off x="1259632" y="1474612"/>
            <a:ext cx="2880320" cy="4523320"/>
          </a:xfrm>
          <a:prstGeom prst="rect">
            <a:avLst/>
          </a:prstGeom>
          <a:noFill/>
          <a:ln w="9525">
            <a:noFill/>
            <a:miter lim="800000"/>
            <a:headEnd/>
            <a:tailEnd/>
          </a:ln>
        </p:spPr>
      </p:pic>
      <p:sp>
        <p:nvSpPr>
          <p:cNvPr id="4" name="Содержимое 3"/>
          <p:cNvSpPr>
            <a:spLocks noGrp="1"/>
          </p:cNvSpPr>
          <p:nvPr>
            <p:ph sz="half" idx="2"/>
          </p:nvPr>
        </p:nvSpPr>
        <p:spPr/>
        <p:txBody>
          <a:bodyPr>
            <a:normAutofit fontScale="70000" lnSpcReduction="20000"/>
          </a:bodyPr>
          <a:lstStyle/>
          <a:p>
            <a:r>
              <a:rPr lang="ru-RU" dirty="0" smtClean="0"/>
              <a:t>Более сильной, тяжелой, мучительной темы, чем дети-сироты на войне, пожалуй, не найти. Об этом невозможно молчать, и нет сил кричать, особенно, если ты – участник событий, о которых рассказываешь.  </a:t>
            </a:r>
          </a:p>
          <a:p>
            <a:r>
              <a:rPr lang="ru-RU" dirty="0" smtClean="0"/>
              <a:t> «Ночевала тучка золотая» – апогей увиденного, пережитого и выстраданного  самим автором в детстве. Эта великолепное, но невероятно тяжелое произведение входит в список русских книг, которые должен прочитать каждый</a:t>
            </a:r>
            <a:endParaRPr lang="ru-RU" dirty="0"/>
          </a:p>
        </p:txBody>
      </p:sp>
    </p:spTree>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571472" y="857232"/>
            <a:ext cx="8229600" cy="1219200"/>
          </a:xfrm>
        </p:spPr>
        <p:txBody>
          <a:bodyPr>
            <a:noAutofit/>
          </a:bodyPr>
          <a:lstStyle/>
          <a:p>
            <a:r>
              <a:rPr lang="ru-RU" sz="2800" b="1" dirty="0" smtClean="0"/>
              <a:t>21 октября – 120 лет со дня рождения русского писателя, драматурга, киносценариста Евгения Львовича Шварца (1896-1958). </a:t>
            </a:r>
            <a:r>
              <a:rPr lang="ru-RU" sz="2800" dirty="0" smtClean="0"/>
              <a:t/>
            </a:r>
            <a:br>
              <a:rPr lang="ru-RU" sz="2800" dirty="0" smtClean="0"/>
            </a:br>
            <a:endParaRPr lang="ru-RU" sz="2800" dirty="0"/>
          </a:p>
        </p:txBody>
      </p:sp>
      <p:pic>
        <p:nvPicPr>
          <p:cNvPr id="4098" name="Picture 2"/>
          <p:cNvPicPr>
            <a:picLocks noGrp="1" noChangeAspect="1" noChangeArrowheads="1"/>
          </p:cNvPicPr>
          <p:nvPr>
            <p:ph sz="half" idx="1"/>
          </p:nvPr>
        </p:nvPicPr>
        <p:blipFill>
          <a:blip r:embed="rId2" cstate="email"/>
          <a:stretch>
            <a:fillRect/>
          </a:stretch>
        </p:blipFill>
        <p:spPr bwMode="auto">
          <a:xfrm>
            <a:off x="1259632" y="2420888"/>
            <a:ext cx="2808312" cy="3959720"/>
          </a:xfrm>
          <a:prstGeom prst="rect">
            <a:avLst/>
          </a:prstGeom>
          <a:noFill/>
          <a:ln w="9525">
            <a:noFill/>
            <a:miter lim="800000"/>
            <a:headEnd/>
            <a:tailEnd/>
          </a:ln>
        </p:spPr>
      </p:pic>
      <p:sp>
        <p:nvSpPr>
          <p:cNvPr id="5" name="Содержимое 4"/>
          <p:cNvSpPr>
            <a:spLocks noGrp="1"/>
          </p:cNvSpPr>
          <p:nvPr>
            <p:ph sz="half" idx="2"/>
          </p:nvPr>
        </p:nvSpPr>
        <p:spPr/>
        <p:txBody>
          <a:bodyPr>
            <a:normAutofit fontScale="70000" lnSpcReduction="20000"/>
          </a:bodyPr>
          <a:lstStyle/>
          <a:p>
            <a:r>
              <a:rPr lang="ru-RU" dirty="0" smtClean="0"/>
              <a:t>Вечные истины - вне политики, вне времени. Они - те законы, по которым должны развиваться нормальные человеческие взаимоотношения, согласно которым добро всегда побеждает, истина торжествует, а </a:t>
            </a:r>
            <a:r>
              <a:rPr lang="ru-RU" dirty="0" err="1" smtClean="0"/>
              <a:t>подлецы</a:t>
            </a:r>
            <a:r>
              <a:rPr lang="ru-RU" dirty="0" smtClean="0"/>
              <a:t> получают по заслугам. Торжество этих законов - цель любого нормального общества. Их соблюдение должны быть нормой жизни. А их глашатаи достойны славы. </a:t>
            </a:r>
          </a:p>
          <a:p>
            <a:r>
              <a:rPr lang="ru-RU" dirty="0" smtClean="0"/>
              <a:t>Одним из таких глашатаев и был Евгений Львович Шварц. </a:t>
            </a:r>
          </a:p>
          <a:p>
            <a:endParaRPr lang="ru-RU" dirty="0"/>
          </a:p>
        </p:txBody>
      </p:sp>
    </p:spTree>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3074" name="Picture 2"/>
          <p:cNvPicPr>
            <a:picLocks noGrp="1" noChangeAspect="1" noChangeArrowheads="1"/>
          </p:cNvPicPr>
          <p:nvPr>
            <p:ph sz="half" idx="1"/>
          </p:nvPr>
        </p:nvPicPr>
        <p:blipFill>
          <a:blip r:embed="rId2" cstate="email"/>
          <a:srcRect/>
          <a:stretch>
            <a:fillRect/>
          </a:stretch>
        </p:blipFill>
        <p:spPr bwMode="auto">
          <a:xfrm>
            <a:off x="5148064" y="1772816"/>
            <a:ext cx="2857500" cy="3448050"/>
          </a:xfrm>
          <a:prstGeom prst="rect">
            <a:avLst/>
          </a:prstGeom>
          <a:noFill/>
          <a:ln w="9525">
            <a:noFill/>
            <a:miter lim="800000"/>
            <a:headEnd/>
            <a:tailEnd/>
          </a:ln>
        </p:spPr>
      </p:pic>
      <p:sp>
        <p:nvSpPr>
          <p:cNvPr id="4" name="Содержимое 3"/>
          <p:cNvSpPr>
            <a:spLocks noGrp="1"/>
          </p:cNvSpPr>
          <p:nvPr>
            <p:ph sz="half" idx="2"/>
          </p:nvPr>
        </p:nvSpPr>
        <p:spPr>
          <a:xfrm>
            <a:off x="539552" y="1412776"/>
            <a:ext cx="4059936" cy="5616624"/>
          </a:xfrm>
        </p:spPr>
        <p:txBody>
          <a:bodyPr>
            <a:noAutofit/>
          </a:bodyPr>
          <a:lstStyle/>
          <a:p>
            <a:r>
              <a:rPr lang="ru-RU" sz="1400" dirty="0" smtClean="0"/>
              <a:t> Вершиной его творчества, несомненно, стали переложения сюжетов </a:t>
            </a:r>
            <a:r>
              <a:rPr lang="ru-RU" sz="1400" b="1" dirty="0" smtClean="0"/>
              <a:t>Андерсена</a:t>
            </a:r>
            <a:r>
              <a:rPr lang="ru-RU" sz="1400" dirty="0" smtClean="0"/>
              <a:t>: "Принцесса и свинопас", "Красная шапочка", "Золушка", "Снежная королева", на которых выросло не одно поколение детей. Под пером Шварца герои не просто становятся более "живыми". Они органично сочетаются с реальным миром. Автор совмещает сказочную поэтику с какими-то бытовыми деталями и делает это столь искусно, что зритель, читатель безоговорочно принимает героев, нисколько не сомневаясь в их подлинности. Привычные сказочные стереотипы меняются, и все соглашаются с новыми условиями сказочного быта. И в этом плане заслуга Шварца как новатора в пересказе сказочных сюжетов неоценима. </a:t>
            </a:r>
            <a:endParaRPr lang="ru-RU" sz="1400" dirty="0"/>
          </a:p>
        </p:txBody>
      </p:sp>
    </p:spTree>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5122" name="Picture 2"/>
          <p:cNvPicPr>
            <a:picLocks noGrp="1" noChangeAspect="1" noChangeArrowheads="1"/>
          </p:cNvPicPr>
          <p:nvPr>
            <p:ph sz="half" idx="1"/>
          </p:nvPr>
        </p:nvPicPr>
        <p:blipFill>
          <a:blip r:embed="rId2" cstate="email"/>
          <a:stretch>
            <a:fillRect/>
          </a:stretch>
        </p:blipFill>
        <p:spPr bwMode="auto">
          <a:xfrm>
            <a:off x="779264" y="1722438"/>
            <a:ext cx="3394472" cy="4525962"/>
          </a:xfrm>
          <a:prstGeom prst="rect">
            <a:avLst/>
          </a:prstGeom>
          <a:noFill/>
          <a:ln w="9525">
            <a:noFill/>
            <a:miter lim="800000"/>
            <a:headEnd/>
            <a:tailEnd/>
          </a:ln>
        </p:spPr>
      </p:pic>
      <p:sp>
        <p:nvSpPr>
          <p:cNvPr id="4" name="Содержимое 3"/>
          <p:cNvSpPr>
            <a:spLocks noGrp="1"/>
          </p:cNvSpPr>
          <p:nvPr>
            <p:ph sz="half" idx="2"/>
          </p:nvPr>
        </p:nvSpPr>
        <p:spPr/>
        <p:txBody>
          <a:bodyPr>
            <a:normAutofit fontScale="62500" lnSpcReduction="20000"/>
          </a:bodyPr>
          <a:lstStyle/>
          <a:p>
            <a:pPr algn="r"/>
            <a:r>
              <a:rPr lang="ru-RU" dirty="0" smtClean="0"/>
              <a:t>«Он ведь из мира древнейшего,</a:t>
            </a:r>
            <a:br>
              <a:rPr lang="ru-RU" dirty="0" smtClean="0"/>
            </a:br>
            <a:r>
              <a:rPr lang="ru-RU" dirty="0" smtClean="0"/>
              <a:t>из недр человеческих грез</a:t>
            </a:r>
            <a:br>
              <a:rPr lang="ru-RU" dirty="0" smtClean="0"/>
            </a:br>
            <a:r>
              <a:rPr lang="ru-RU" dirty="0" smtClean="0"/>
              <a:t>свое волшебство вернейшее,</a:t>
            </a:r>
            <a:br>
              <a:rPr lang="ru-RU" dirty="0" smtClean="0"/>
            </a:br>
            <a:r>
              <a:rPr lang="ru-RU" dirty="0" smtClean="0"/>
              <a:t>слово свое нежнейшее</a:t>
            </a:r>
            <a:br>
              <a:rPr lang="ru-RU" dirty="0" smtClean="0"/>
            </a:br>
            <a:r>
              <a:rPr lang="ru-RU" dirty="0" smtClean="0"/>
              <a:t>к нашим сердцам пронес.</a:t>
            </a:r>
            <a:br>
              <a:rPr lang="ru-RU" dirty="0" smtClean="0"/>
            </a:br>
            <a:r>
              <a:rPr lang="ru-RU" dirty="0" smtClean="0"/>
              <a:t/>
            </a:r>
            <a:br>
              <a:rPr lang="ru-RU" dirty="0" smtClean="0"/>
            </a:br>
            <a:r>
              <a:rPr lang="ru-RU" dirty="0" smtClean="0"/>
              <a:t>К нашим сердцам, закованным</a:t>
            </a:r>
            <a:br>
              <a:rPr lang="ru-RU" dirty="0" smtClean="0"/>
            </a:br>
            <a:r>
              <a:rPr lang="ru-RU" dirty="0" smtClean="0"/>
              <a:t>в лед (тяжелей брони!),</a:t>
            </a:r>
            <a:br>
              <a:rPr lang="ru-RU" dirty="0" smtClean="0"/>
            </a:br>
            <a:r>
              <a:rPr lang="ru-RU" dirty="0" smtClean="0"/>
              <a:t>честным путем, рискованным</a:t>
            </a:r>
            <a:br>
              <a:rPr lang="ru-RU" dirty="0" smtClean="0"/>
            </a:br>
            <a:r>
              <a:rPr lang="ru-RU" dirty="0" smtClean="0"/>
              <a:t>дошел,</a:t>
            </a:r>
            <a:br>
              <a:rPr lang="ru-RU" dirty="0" smtClean="0"/>
            </a:br>
            <a:r>
              <a:rPr lang="ru-RU" dirty="0" smtClean="0"/>
              <a:t>растопил,</a:t>
            </a:r>
            <a:br>
              <a:rPr lang="ru-RU" dirty="0" smtClean="0"/>
            </a:br>
            <a:r>
              <a:rPr lang="ru-RU" dirty="0" smtClean="0"/>
              <a:t>приник».</a:t>
            </a:r>
            <a:br>
              <a:rPr lang="ru-RU" dirty="0" smtClean="0"/>
            </a:br>
            <a:r>
              <a:rPr lang="ru-RU" sz="2300" i="1" dirty="0" smtClean="0"/>
              <a:t>Из стихотворения Ольги </a:t>
            </a:r>
            <a:r>
              <a:rPr lang="ru-RU" sz="2300" i="1" dirty="0" err="1" smtClean="0"/>
              <a:t>Берггольц</a:t>
            </a:r>
            <a:r>
              <a:rPr lang="ru-RU" sz="2300" i="1" dirty="0" smtClean="0"/>
              <a:t> «В день шестидесятилетия», посвящённого Е. Шварцу</a:t>
            </a:r>
            <a:r>
              <a:rPr lang="ru-RU" sz="2300" dirty="0" smtClean="0"/>
              <a:t/>
            </a:r>
            <a:br>
              <a:rPr lang="ru-RU" sz="2300" dirty="0" smtClean="0"/>
            </a:br>
            <a:endParaRPr lang="ru-RU" sz="23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endParaRPr lang="ru-RU"/>
          </a:p>
        </p:txBody>
      </p:sp>
      <p:pic>
        <p:nvPicPr>
          <p:cNvPr id="3074" name="Picture 2"/>
          <p:cNvPicPr>
            <a:picLocks noGrp="1" noChangeAspect="1" noChangeArrowheads="1"/>
          </p:cNvPicPr>
          <p:nvPr>
            <p:ph sz="half" idx="1"/>
          </p:nvPr>
        </p:nvPicPr>
        <p:blipFill>
          <a:blip r:embed="rId2" cstate="email"/>
          <a:srcRect/>
          <a:stretch>
            <a:fillRect/>
          </a:stretch>
        </p:blipFill>
        <p:spPr bwMode="auto">
          <a:xfrm>
            <a:off x="467544" y="2132856"/>
            <a:ext cx="4059238" cy="3035061"/>
          </a:xfrm>
          <a:prstGeom prst="round2DiagRect">
            <a:avLst>
              <a:gd name="adj1" fmla="val 16667"/>
              <a:gd name="adj2" fmla="val 0"/>
            </a:avLst>
          </a:prstGeom>
          <a:ln w="88900" cap="sq">
            <a:solidFill>
              <a:schemeClr val="accent1">
                <a:lumMod val="20000"/>
                <a:lumOff val="80000"/>
              </a:schemeClr>
            </a:solidFill>
            <a:miter lim="800000"/>
          </a:ln>
          <a:effectLst>
            <a:outerShdw blurRad="254000" algn="tl" rotWithShape="0">
              <a:srgbClr val="000000">
                <a:alpha val="43000"/>
              </a:srgbClr>
            </a:outerShdw>
          </a:effectLst>
        </p:spPr>
        <p:style>
          <a:lnRef idx="2">
            <a:schemeClr val="accent1"/>
          </a:lnRef>
          <a:fillRef idx="1">
            <a:schemeClr val="lt1"/>
          </a:fillRef>
          <a:effectRef idx="0">
            <a:schemeClr val="accent1"/>
          </a:effectRef>
          <a:fontRef idx="minor">
            <a:schemeClr val="dk1"/>
          </a:fontRef>
        </p:style>
      </p:pic>
      <p:sp>
        <p:nvSpPr>
          <p:cNvPr id="6" name="Содержимое 5"/>
          <p:cNvSpPr>
            <a:spLocks noGrp="1"/>
          </p:cNvSpPr>
          <p:nvPr>
            <p:ph sz="half" idx="2"/>
          </p:nvPr>
        </p:nvSpPr>
        <p:spPr/>
        <p:txBody>
          <a:bodyPr/>
          <a:lstStyle/>
          <a:p>
            <a:r>
              <a:rPr lang="ru-RU" dirty="0" smtClean="0"/>
              <a:t>Он отлично видел и понимал реальность, но, не желая становиться ее частью, предпочитал в творчестве сюрреалистические приемы. </a:t>
            </a:r>
          </a:p>
          <a:p>
            <a:endParaRPr lang="ru-RU" dirty="0" smtClean="0"/>
          </a:p>
          <a:p>
            <a:pPr>
              <a:buNone/>
            </a:pPr>
            <a:endParaRPr lang="ru-RU" dirty="0"/>
          </a:p>
        </p:txBody>
      </p:sp>
    </p:spTree>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r>
              <a:rPr lang="ru-RU" dirty="0" smtClean="0"/>
              <a:t>Ноябрь</a:t>
            </a:r>
            <a:endParaRPr lang="ru-RU" dirty="0"/>
          </a:p>
        </p:txBody>
      </p:sp>
      <p:pic>
        <p:nvPicPr>
          <p:cNvPr id="9218" name="Picture 2" descr="F:\Месяцы\21-noyabrya-kakie-prazdniki-segodnya-imeninyi-sobyitiya-istorii-dni-rozhdeniya[1].jpg"/>
          <p:cNvPicPr>
            <a:picLocks noGrp="1" noChangeAspect="1" noChangeArrowheads="1"/>
          </p:cNvPicPr>
          <p:nvPr>
            <p:ph idx="1"/>
          </p:nvPr>
        </p:nvPicPr>
        <p:blipFill>
          <a:blip r:embed="rId2" cstate="email"/>
          <a:srcRect/>
          <a:stretch>
            <a:fillRect/>
          </a:stretch>
        </p:blipFill>
        <p:spPr bwMode="auto">
          <a:xfrm>
            <a:off x="2051720" y="1979584"/>
            <a:ext cx="6274574" cy="4144647"/>
          </a:xfrm>
          <a:prstGeom prst="rect">
            <a:avLst/>
          </a:prstGeom>
          <a:noFill/>
        </p:spPr>
      </p:pic>
    </p:spTree>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rmAutofit/>
          </a:bodyPr>
          <a:lstStyle/>
          <a:p>
            <a:r>
              <a:rPr lang="ru-RU" sz="2800" dirty="0" smtClean="0"/>
              <a:t>11 ноября – 195 лет со дня рождения русского писателя Федора Михайловича Достоевского (1821-1881). </a:t>
            </a:r>
            <a:endParaRPr lang="ru-RU" sz="2800" dirty="0"/>
          </a:p>
        </p:txBody>
      </p:sp>
      <p:pic>
        <p:nvPicPr>
          <p:cNvPr id="6146" name="Picture 2"/>
          <p:cNvPicPr>
            <a:picLocks noGrp="1" noChangeAspect="1" noChangeArrowheads="1"/>
          </p:cNvPicPr>
          <p:nvPr>
            <p:ph sz="half" idx="1"/>
          </p:nvPr>
        </p:nvPicPr>
        <p:blipFill>
          <a:blip r:embed="rId2" cstate="email"/>
          <a:stretch>
            <a:fillRect/>
          </a:stretch>
        </p:blipFill>
        <p:spPr bwMode="auto">
          <a:xfrm>
            <a:off x="823592" y="1722438"/>
            <a:ext cx="3305816" cy="4525962"/>
          </a:xfrm>
          <a:prstGeom prst="rect">
            <a:avLst/>
          </a:prstGeom>
          <a:noFill/>
          <a:ln w="9525">
            <a:noFill/>
            <a:miter lim="800000"/>
            <a:headEnd/>
            <a:tailEnd/>
          </a:ln>
        </p:spPr>
      </p:pic>
      <p:sp>
        <p:nvSpPr>
          <p:cNvPr id="5" name="Содержимое 4"/>
          <p:cNvSpPr>
            <a:spLocks noGrp="1"/>
          </p:cNvSpPr>
          <p:nvPr>
            <p:ph sz="half" idx="2"/>
          </p:nvPr>
        </p:nvSpPr>
        <p:spPr>
          <a:xfrm>
            <a:off x="4427984" y="1722437"/>
            <a:ext cx="4258816" cy="4946923"/>
          </a:xfrm>
        </p:spPr>
        <p:txBody>
          <a:bodyPr>
            <a:normAutofit fontScale="62500" lnSpcReduction="20000"/>
          </a:bodyPr>
          <a:lstStyle/>
          <a:p>
            <a:r>
              <a:rPr lang="ru-RU" dirty="0" smtClean="0"/>
              <a:t>"Достоевский в некоторые минуты ближе нам, чем... родные и друзья. Он - товарищ в болезни, сообщник не только в добре, но и во зле, а ничто так не сближает людей, как общие недостатки. Он знает самые сокровенные наши мысли, самые преступные желания нашего сердца. Нередко, когда читаешь его, чувствуешь страх от его всезнания .. У него встречаешь тайные мысли, которых не решился бы высказать не только другу, но и самому себе. И когда такой человек, исповедавший наше сердце, все-таки прощает нас, когда он говорит: "верьте в добро, в Бога, в&lt; себя", - это больше, чем эстетический восторг перед красотой, больше, чем высокомерная проповедь чуждого пророка".    Д.Мережковский </a:t>
            </a:r>
            <a:endParaRPr lang="ru-RU" dirty="0"/>
          </a:p>
        </p:txBody>
      </p:sp>
    </p:spTree>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692696"/>
            <a:ext cx="8229600" cy="2016224"/>
          </a:xfrm>
        </p:spPr>
        <p:txBody>
          <a:bodyPr>
            <a:normAutofit fontScale="90000"/>
          </a:bodyPr>
          <a:lstStyle/>
          <a:p>
            <a:r>
              <a:rPr lang="ru-RU" i="1" dirty="0" smtClean="0"/>
              <a:t>„</a:t>
            </a:r>
            <a:r>
              <a:rPr lang="ru-RU" sz="3100" i="1" dirty="0" smtClean="0"/>
              <a:t>Вам правда открыта и возвещена как художнику, досталась как дар, цените же ваш дар и оставайтесь верным и будете великим писателем!..“</a:t>
            </a:r>
            <a:r>
              <a:rPr lang="ru-RU" sz="3100" dirty="0" smtClean="0"/>
              <a:t>  В.Г.Белинский</a:t>
            </a:r>
            <a:endParaRPr lang="ru-RU" sz="3100" dirty="0"/>
          </a:p>
        </p:txBody>
      </p:sp>
      <p:pic>
        <p:nvPicPr>
          <p:cNvPr id="7170" name="Picture 2"/>
          <p:cNvPicPr>
            <a:picLocks noGrp="1" noChangeAspect="1" noChangeArrowheads="1"/>
          </p:cNvPicPr>
          <p:nvPr>
            <p:ph sz="half" idx="1"/>
          </p:nvPr>
        </p:nvPicPr>
        <p:blipFill>
          <a:blip r:embed="rId2" cstate="email"/>
          <a:srcRect/>
          <a:stretch>
            <a:fillRect/>
          </a:stretch>
        </p:blipFill>
        <p:spPr bwMode="auto">
          <a:xfrm>
            <a:off x="6732240" y="4005064"/>
            <a:ext cx="1531860" cy="2450976"/>
          </a:xfrm>
          <a:prstGeom prst="rect">
            <a:avLst/>
          </a:prstGeom>
          <a:noFill/>
          <a:ln w="9525">
            <a:solidFill>
              <a:schemeClr val="accent1"/>
            </a:solidFill>
            <a:miter lim="800000"/>
            <a:headEnd/>
            <a:tailEnd/>
          </a:ln>
        </p:spPr>
      </p:pic>
      <p:pic>
        <p:nvPicPr>
          <p:cNvPr id="7171" name="Picture 3"/>
          <p:cNvPicPr>
            <a:picLocks noChangeAspect="1" noChangeArrowheads="1"/>
          </p:cNvPicPr>
          <p:nvPr/>
        </p:nvPicPr>
        <p:blipFill>
          <a:blip r:embed="rId3" cstate="email"/>
          <a:srcRect/>
          <a:stretch>
            <a:fillRect/>
          </a:stretch>
        </p:blipFill>
        <p:spPr bwMode="auto">
          <a:xfrm>
            <a:off x="4499992" y="3997032"/>
            <a:ext cx="1584176" cy="2435350"/>
          </a:xfrm>
          <a:prstGeom prst="rect">
            <a:avLst/>
          </a:prstGeom>
          <a:noFill/>
          <a:ln w="9525">
            <a:solidFill>
              <a:schemeClr val="accent1"/>
            </a:solidFill>
            <a:miter lim="800000"/>
            <a:headEnd/>
            <a:tailEnd/>
          </a:ln>
        </p:spPr>
      </p:pic>
      <p:pic>
        <p:nvPicPr>
          <p:cNvPr id="7172" name="Picture 4"/>
          <p:cNvPicPr>
            <a:picLocks noChangeAspect="1" noChangeArrowheads="1"/>
          </p:cNvPicPr>
          <p:nvPr/>
        </p:nvPicPr>
        <p:blipFill>
          <a:blip r:embed="rId4" cstate="email"/>
          <a:srcRect/>
          <a:stretch>
            <a:fillRect/>
          </a:stretch>
        </p:blipFill>
        <p:spPr bwMode="auto">
          <a:xfrm>
            <a:off x="2458824" y="4005064"/>
            <a:ext cx="1597710" cy="2444496"/>
          </a:xfrm>
          <a:prstGeom prst="rect">
            <a:avLst/>
          </a:prstGeom>
          <a:noFill/>
          <a:ln w="12700">
            <a:solidFill>
              <a:schemeClr val="accent1"/>
            </a:solidFill>
            <a:miter lim="800000"/>
            <a:headEnd/>
            <a:tailEnd/>
          </a:ln>
        </p:spPr>
      </p:pic>
      <p:pic>
        <p:nvPicPr>
          <p:cNvPr id="7173" name="Picture 5"/>
          <p:cNvPicPr>
            <a:picLocks noChangeAspect="1" noChangeArrowheads="1"/>
          </p:cNvPicPr>
          <p:nvPr/>
        </p:nvPicPr>
        <p:blipFill>
          <a:blip r:embed="rId5" cstate="email"/>
          <a:srcRect/>
          <a:stretch>
            <a:fillRect/>
          </a:stretch>
        </p:blipFill>
        <p:spPr bwMode="auto">
          <a:xfrm>
            <a:off x="467544" y="4044668"/>
            <a:ext cx="1553979" cy="2408668"/>
          </a:xfrm>
          <a:prstGeom prst="rect">
            <a:avLst/>
          </a:prstGeom>
          <a:noFill/>
          <a:ln w="9525">
            <a:solidFill>
              <a:schemeClr val="accent1"/>
            </a:solidFill>
            <a:miter lim="800000"/>
            <a:headEnd/>
            <a:tailEnd/>
          </a:ln>
        </p:spPr>
      </p:pic>
    </p:spTree>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Autofit/>
          </a:bodyPr>
          <a:lstStyle/>
          <a:p>
            <a:r>
              <a:rPr lang="ru-RU" sz="2800" dirty="0" smtClean="0"/>
              <a:t>19 ноября – 305 лет со дня рождения русского поэта, ученого, мыслителя Михаила Васильевича Ломоносова (1711-1765). </a:t>
            </a:r>
            <a:endParaRPr lang="ru-RU" sz="2800" dirty="0"/>
          </a:p>
        </p:txBody>
      </p:sp>
      <p:sp>
        <p:nvSpPr>
          <p:cNvPr id="5" name="Содержимое 4"/>
          <p:cNvSpPr>
            <a:spLocks noGrp="1"/>
          </p:cNvSpPr>
          <p:nvPr>
            <p:ph sz="half" idx="2"/>
          </p:nvPr>
        </p:nvSpPr>
        <p:spPr>
          <a:xfrm>
            <a:off x="4355976" y="1722437"/>
            <a:ext cx="4330824" cy="4802907"/>
          </a:xfrm>
        </p:spPr>
        <p:txBody>
          <a:bodyPr>
            <a:normAutofit fontScale="55000" lnSpcReduction="20000"/>
          </a:bodyPr>
          <a:lstStyle/>
          <a:p>
            <a:r>
              <a:rPr lang="ru-RU" dirty="0" smtClean="0"/>
              <a:t>В русской истории было множество талантливых людей - ученых, поэтов, </a:t>
            </a:r>
            <a:r>
              <a:rPr lang="ru-RU" dirty="0" err="1" smtClean="0"/>
              <a:t>художников.О</a:t>
            </a:r>
            <a:r>
              <a:rPr lang="ru-RU" dirty="0" smtClean="0"/>
              <a:t> многих из них мы говорим с большим восхищением, мы гордимся тем, что были в нашей истории соотечественники, оставившие нам богатое культурное, научное и историческое наследие. </a:t>
            </a:r>
          </a:p>
          <a:p>
            <a:r>
              <a:rPr lang="ru-RU" dirty="0" smtClean="0"/>
              <a:t>Среди всех этих замечательных людей особенно можно выделить одно имя – Михаил Васильевич Ломоносов.</a:t>
            </a:r>
          </a:p>
          <a:p>
            <a:pPr>
              <a:buNone/>
            </a:pPr>
            <a:r>
              <a:rPr lang="ru-RU" dirty="0" smtClean="0"/>
              <a:t>      </a:t>
            </a:r>
          </a:p>
          <a:p>
            <a:r>
              <a:rPr lang="ru-RU" dirty="0" smtClean="0"/>
              <a:t>Русская история знала много гениев, но вот Ломоносов, он такой был один. Он потрясающе разносторонний человек, который преуспел во многих направлениях науки и искусства. </a:t>
            </a:r>
          </a:p>
          <a:p>
            <a:r>
              <a:rPr lang="ru-RU" dirty="0" smtClean="0"/>
              <a:t>Деятельность его охватывала различные сферы науки. Его труды внесли большой вклад в развитие математики, горного дела, естествознания, металлургии, истории, литературы, искусства и языкознания.</a:t>
            </a:r>
          </a:p>
          <a:p>
            <a:endParaRPr lang="ru-RU" dirty="0" smtClean="0"/>
          </a:p>
          <a:p>
            <a:endParaRPr lang="ru-RU" dirty="0"/>
          </a:p>
        </p:txBody>
      </p:sp>
      <p:pic>
        <p:nvPicPr>
          <p:cNvPr id="1026" name="Picture 2"/>
          <p:cNvPicPr>
            <a:picLocks noGrp="1" noChangeAspect="1" noChangeArrowheads="1"/>
          </p:cNvPicPr>
          <p:nvPr>
            <p:ph sz="half" idx="1"/>
          </p:nvPr>
        </p:nvPicPr>
        <p:blipFill>
          <a:blip r:embed="rId2" cstate="email"/>
          <a:srcRect/>
          <a:stretch>
            <a:fillRect/>
          </a:stretch>
        </p:blipFill>
        <p:spPr bwMode="auto">
          <a:xfrm>
            <a:off x="899592" y="1837820"/>
            <a:ext cx="3240360" cy="44130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6" name="Содержимое 5"/>
          <p:cNvSpPr>
            <a:spLocks noGrp="1"/>
          </p:cNvSpPr>
          <p:nvPr>
            <p:ph sz="half" idx="2"/>
          </p:nvPr>
        </p:nvSpPr>
        <p:spPr>
          <a:xfrm>
            <a:off x="4427984" y="1722437"/>
            <a:ext cx="4258816" cy="4525963"/>
          </a:xfrm>
        </p:spPr>
        <p:txBody>
          <a:bodyPr>
            <a:normAutofit fontScale="62500" lnSpcReduction="20000"/>
          </a:bodyPr>
          <a:lstStyle/>
          <a:p>
            <a:r>
              <a:rPr lang="ru-RU" i="1" dirty="0" smtClean="0"/>
              <a:t>Ломоносов обнял все отрасли просвещения. Жажда науки была сильнейшею страстью сей души, исполненной страстей. Историк, ритор, механик, химик, минералог, художник и стихотворец, он всё испытал и всё проник: первый углубляется в историю отечества, утверждает правила общественного языка его, даёт законы и образцы классического красноречия, с несчастным </a:t>
            </a:r>
            <a:r>
              <a:rPr lang="ru-RU" i="1" dirty="0" err="1" smtClean="0"/>
              <a:t>Рихманом</a:t>
            </a:r>
            <a:r>
              <a:rPr lang="ru-RU" i="1" dirty="0" smtClean="0"/>
              <a:t> предугадывает открытие Франклина, учреждает фабрику, сам сооружает махины, дарит художественные </a:t>
            </a:r>
            <a:r>
              <a:rPr lang="ru-RU" i="1" dirty="0" err="1" smtClean="0"/>
              <a:t>мозаические</a:t>
            </a:r>
            <a:r>
              <a:rPr lang="ru-RU" i="1" dirty="0" smtClean="0"/>
              <a:t> произведения, и наконец открывает нам истинные источники нашего поэтического языка </a:t>
            </a:r>
          </a:p>
          <a:p>
            <a:pPr algn="r">
              <a:buNone/>
            </a:pPr>
            <a:r>
              <a:rPr lang="ru-RU" i="1" dirty="0" smtClean="0"/>
              <a:t> А.С. Пушкин</a:t>
            </a:r>
            <a:endParaRPr lang="ru-RU" dirty="0" smtClean="0"/>
          </a:p>
          <a:p>
            <a:endParaRPr lang="ru-RU" dirty="0"/>
          </a:p>
        </p:txBody>
      </p:sp>
      <p:pic>
        <p:nvPicPr>
          <p:cNvPr id="7" name="Picture 2"/>
          <p:cNvPicPr>
            <a:picLocks noGrp="1" noChangeAspect="1" noChangeArrowheads="1"/>
          </p:cNvPicPr>
          <p:nvPr>
            <p:ph sz="half" idx="1"/>
          </p:nvPr>
        </p:nvPicPr>
        <p:blipFill>
          <a:blip r:embed="rId2" cstate="email"/>
          <a:srcRect/>
          <a:stretch>
            <a:fillRect/>
          </a:stretch>
        </p:blipFill>
        <p:spPr bwMode="auto">
          <a:xfrm>
            <a:off x="686470" y="1722438"/>
            <a:ext cx="3580060" cy="4525962"/>
          </a:xfrm>
          <a:prstGeom prst="rect">
            <a:avLst/>
          </a:prstGeom>
          <a:noFill/>
          <a:ln w="9525">
            <a:noFill/>
            <a:miter lim="800000"/>
            <a:headEnd/>
            <a:tailEnd/>
          </a:ln>
        </p:spPr>
      </p:pic>
    </p:spTree>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Autofit/>
          </a:bodyPr>
          <a:lstStyle/>
          <a:p>
            <a:r>
              <a:rPr lang="ru-RU" sz="2800" dirty="0" smtClean="0"/>
              <a:t>24 ноября – 190 лет со дня рождения итальянского писателя Карло Коллоди (н. ф. </a:t>
            </a:r>
            <a:r>
              <a:rPr lang="ru-RU" sz="2800" dirty="0" err="1" smtClean="0"/>
              <a:t>Лоренцини</a:t>
            </a:r>
            <a:r>
              <a:rPr lang="ru-RU" sz="2800" dirty="0" smtClean="0"/>
              <a:t>) (1826-1890). </a:t>
            </a:r>
            <a:endParaRPr lang="ru-RU" sz="2800" dirty="0"/>
          </a:p>
        </p:txBody>
      </p:sp>
      <p:pic>
        <p:nvPicPr>
          <p:cNvPr id="8194" name="Picture 2"/>
          <p:cNvPicPr>
            <a:picLocks noGrp="1" noChangeAspect="1" noChangeArrowheads="1"/>
          </p:cNvPicPr>
          <p:nvPr>
            <p:ph sz="half" idx="1"/>
          </p:nvPr>
        </p:nvPicPr>
        <p:blipFill>
          <a:blip r:embed="rId2" cstate="email"/>
          <a:srcRect/>
          <a:stretch>
            <a:fillRect/>
          </a:stretch>
        </p:blipFill>
        <p:spPr bwMode="auto">
          <a:xfrm>
            <a:off x="899592" y="1709089"/>
            <a:ext cx="3168351" cy="4193745"/>
          </a:xfrm>
          <a:prstGeom prst="rect">
            <a:avLst/>
          </a:prstGeom>
          <a:noFill/>
          <a:ln w="9525">
            <a:noFill/>
            <a:miter lim="800000"/>
            <a:headEnd/>
            <a:tailEnd/>
          </a:ln>
        </p:spPr>
      </p:pic>
      <p:sp>
        <p:nvSpPr>
          <p:cNvPr id="5" name="Содержимое 4"/>
          <p:cNvSpPr>
            <a:spLocks noGrp="1"/>
          </p:cNvSpPr>
          <p:nvPr>
            <p:ph sz="half" idx="2"/>
          </p:nvPr>
        </p:nvSpPr>
        <p:spPr>
          <a:xfrm>
            <a:off x="4648200" y="908720"/>
            <a:ext cx="4059936" cy="5472608"/>
          </a:xfrm>
        </p:spPr>
        <p:txBody>
          <a:bodyPr>
            <a:noAutofit/>
          </a:bodyPr>
          <a:lstStyle/>
          <a:p>
            <a:r>
              <a:rPr lang="ru-RU" sz="1400" dirty="0" smtClean="0"/>
              <a:t>Карло Коллоди  родился  во Флоренции. Его родители, работавшие прислугой в доме богатых </a:t>
            </a:r>
            <a:r>
              <a:rPr lang="ru-RU" sz="1400" dirty="0" err="1" smtClean="0"/>
              <a:t>флорентийцев</a:t>
            </a:r>
            <a:r>
              <a:rPr lang="ru-RU" sz="1400" dirty="0" smtClean="0"/>
              <a:t>, отдали старшего сына (он был первенцем из десяти детей) учиться в семинарию. Но стезя священника Карло не привлекала, и после окончания семинарии он поступил работать в книжный магазин, затем обратился к журналистике. Потом издавал сатирический журнал, писал рассказы, очерки, комические сценки. Свой первый роман он опубликовал в 1850 году. Литератор активно занимался политикой, участвовал в </a:t>
            </a:r>
            <a:r>
              <a:rPr lang="ru-RU" sz="1400" dirty="0" err="1" smtClean="0"/>
              <a:t>Рисорджимето</a:t>
            </a:r>
            <a:r>
              <a:rPr lang="ru-RU" sz="1400" dirty="0" smtClean="0"/>
              <a:t>, а во время войн за независимость Италии в 1848 и 1860 годах он служил добровольцем в армии Тосканы. С 1870 года, в объединенной Италии, он был издателем журнала, работал театральным цензором. Известность Карло Коллоди (взявший себе псевдоним Коллоди по названию родной деревни своей матери) получил в 1856 году, с выходом романа "Пар". С 1875 года писатель обратился к детской литературе, выпустив свои переводы сказок Шарля Перро. </a:t>
            </a:r>
            <a:endParaRPr lang="ru-RU" sz="1400" dirty="0"/>
          </a:p>
        </p:txBody>
      </p:sp>
    </p:spTree>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r>
              <a:rPr lang="ru-RU" dirty="0" smtClean="0"/>
              <a:t>Приключения </a:t>
            </a:r>
            <a:r>
              <a:rPr lang="ru-RU" dirty="0" err="1" smtClean="0"/>
              <a:t>Пиноккио</a:t>
            </a:r>
            <a:endParaRPr lang="ru-RU" dirty="0"/>
          </a:p>
        </p:txBody>
      </p:sp>
      <p:pic>
        <p:nvPicPr>
          <p:cNvPr id="9218" name="Picture 2"/>
          <p:cNvPicPr>
            <a:picLocks noGrp="1" noChangeAspect="1" noChangeArrowheads="1"/>
          </p:cNvPicPr>
          <p:nvPr>
            <p:ph sz="half" idx="1"/>
          </p:nvPr>
        </p:nvPicPr>
        <p:blipFill>
          <a:blip r:embed="rId2" cstate="email"/>
          <a:stretch>
            <a:fillRect/>
          </a:stretch>
        </p:blipFill>
        <p:spPr bwMode="auto">
          <a:xfrm>
            <a:off x="748565" y="1722438"/>
            <a:ext cx="3455870" cy="4525962"/>
          </a:xfrm>
          <a:prstGeom prst="rect">
            <a:avLst/>
          </a:prstGeom>
          <a:noFill/>
          <a:ln w="9525">
            <a:noFill/>
            <a:miter lim="800000"/>
            <a:headEnd/>
            <a:tailEnd/>
          </a:ln>
        </p:spPr>
      </p:pic>
      <p:sp>
        <p:nvSpPr>
          <p:cNvPr id="6" name="Содержимое 5"/>
          <p:cNvSpPr>
            <a:spLocks noGrp="1"/>
          </p:cNvSpPr>
          <p:nvPr>
            <p:ph sz="half" idx="2"/>
          </p:nvPr>
        </p:nvSpPr>
        <p:spPr/>
        <p:txBody>
          <a:bodyPr>
            <a:normAutofit fontScale="47500" lnSpcReduction="20000"/>
          </a:bodyPr>
          <a:lstStyle/>
          <a:p>
            <a:r>
              <a:rPr lang="ru-RU" dirty="0" smtClean="0"/>
              <a:t>История этого шедевра началась в 1880 году, когда  Карло Коллоди  написал забавную сказку о приключениях деревянной куклы. Он назвал своего героя </a:t>
            </a:r>
            <a:r>
              <a:rPr lang="ru-RU" dirty="0" err="1" smtClean="0"/>
              <a:t>Пиноккио</a:t>
            </a:r>
            <a:r>
              <a:rPr lang="ru-RU" dirty="0" smtClean="0"/>
              <a:t>, что означает "сосновый орешек", и о его похождениях из номера в номер рассказывала флорентийская "Газета для детей". Повесть печаталась довольно долго, почти год. Пару раз Коллоди пытался было закончить рассказ, но маленькие читатели засыпали его письмами, требуя новых приключений </a:t>
            </a:r>
            <a:r>
              <a:rPr lang="ru-RU" dirty="0" err="1" smtClean="0"/>
              <a:t>Пиноккио</a:t>
            </a:r>
            <a:r>
              <a:rPr lang="ru-RU" dirty="0" smtClean="0"/>
              <a:t>. Сказка получилась на славу, некоторую излишнюю ее дидактичность автору простили за яркий слог и богатую фантазию. В 1883 году книга вышла первым отдельным изданием, потом ее иллюстрировали лучшие художники Италии и других стран, и в течение нескольких десятилетий озорной </a:t>
            </a:r>
            <a:r>
              <a:rPr lang="ru-RU" dirty="0" err="1" smtClean="0"/>
              <a:t>Пиноккио</a:t>
            </a:r>
            <a:r>
              <a:rPr lang="ru-RU" dirty="0" smtClean="0"/>
              <a:t> стал таким же знаменитым героем мировой детской литературы, как Питер </a:t>
            </a:r>
            <a:r>
              <a:rPr lang="ru-RU" dirty="0" err="1" smtClean="0"/>
              <a:t>Пэн</a:t>
            </a:r>
            <a:r>
              <a:rPr lang="ru-RU" dirty="0" smtClean="0"/>
              <a:t>, Том </a:t>
            </a:r>
            <a:r>
              <a:rPr lang="ru-RU" dirty="0" err="1" smtClean="0"/>
              <a:t>Сойер</a:t>
            </a:r>
            <a:r>
              <a:rPr lang="ru-RU" dirty="0" smtClean="0"/>
              <a:t> или Алиса в Стране чудес. </a:t>
            </a:r>
            <a:br>
              <a:rPr lang="ru-RU" dirty="0" smtClean="0"/>
            </a:br>
            <a:endParaRPr lang="ru-RU" dirty="0"/>
          </a:p>
        </p:txBody>
      </p:sp>
    </p:spTree>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Autofit/>
          </a:bodyPr>
          <a:lstStyle/>
          <a:p>
            <a:r>
              <a:rPr lang="ru-RU" sz="2800" b="1" dirty="0" smtClean="0"/>
              <a:t>28 ноября –110 лет со дня рождения русского историка, литературоведа Дмитрия Сергеевича Лихачева (1906-1999). </a:t>
            </a:r>
            <a:endParaRPr lang="ru-RU" sz="2800" b="1" dirty="0"/>
          </a:p>
        </p:txBody>
      </p:sp>
      <p:sp>
        <p:nvSpPr>
          <p:cNvPr id="4" name="Содержимое 3"/>
          <p:cNvSpPr>
            <a:spLocks noGrp="1"/>
          </p:cNvSpPr>
          <p:nvPr>
            <p:ph sz="half" idx="1"/>
          </p:nvPr>
        </p:nvSpPr>
        <p:spPr/>
        <p:txBody>
          <a:bodyPr>
            <a:normAutofit fontScale="77500" lnSpcReduction="20000"/>
          </a:bodyPr>
          <a:lstStyle/>
          <a:p>
            <a:r>
              <a:rPr lang="ru-RU" dirty="0" smtClean="0"/>
              <a:t>Человек чести, человек высокого Духа – Дмитрии Лихачев прожил долгий век: родился, при Царе, пережил Революцию, концентрационный лагерь Соловки, войну, самую страшную голодную зиму 1942 года в Ленинграде, сталинский террор, «хрущевскую  оттепель», «брежневский застой», «горбачевскую перестройку», «лихие девяностые», «ельцинские демократические рельсы».</a:t>
            </a:r>
            <a:endParaRPr lang="ru-RU" dirty="0"/>
          </a:p>
        </p:txBody>
      </p:sp>
      <p:pic>
        <p:nvPicPr>
          <p:cNvPr id="1026" name="Picture 2"/>
          <p:cNvPicPr>
            <a:picLocks noGrp="1" noChangeAspect="1" noChangeArrowheads="1"/>
          </p:cNvPicPr>
          <p:nvPr>
            <p:ph sz="half" idx="2"/>
          </p:nvPr>
        </p:nvPicPr>
        <p:blipFill>
          <a:blip r:embed="rId2" cstate="email"/>
          <a:srcRect/>
          <a:stretch>
            <a:fillRect/>
          </a:stretch>
        </p:blipFill>
        <p:spPr bwMode="auto">
          <a:xfrm>
            <a:off x="5148064" y="1124744"/>
            <a:ext cx="3168352" cy="514857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476672"/>
            <a:ext cx="8013576" cy="720080"/>
          </a:xfrm>
        </p:spPr>
        <p:txBody>
          <a:bodyPr>
            <a:normAutofit fontScale="90000"/>
          </a:bodyPr>
          <a:lstStyle/>
          <a:p>
            <a:endParaRPr lang="ru-RU" dirty="0"/>
          </a:p>
        </p:txBody>
      </p:sp>
      <p:sp>
        <p:nvSpPr>
          <p:cNvPr id="5" name="Содержимое 4"/>
          <p:cNvSpPr>
            <a:spLocks noGrp="1"/>
          </p:cNvSpPr>
          <p:nvPr>
            <p:ph idx="1"/>
          </p:nvPr>
        </p:nvSpPr>
        <p:spPr/>
        <p:txBody>
          <a:bodyPr>
            <a:normAutofit fontScale="92500" lnSpcReduction="10000"/>
          </a:bodyPr>
          <a:lstStyle/>
          <a:p>
            <a:r>
              <a:rPr lang="ru-RU" dirty="0" smtClean="0"/>
              <a:t>Он первым в России поставил вопрос об экологии культуры, публикуя острые статьи по наиболее болезненным вопросам охраны памятников и культуры.</a:t>
            </a:r>
          </a:p>
          <a:p>
            <a:r>
              <a:rPr lang="ru-RU" dirty="0" smtClean="0"/>
              <a:t>И только благодаря его настойчивости были сохранены и не разрушены современной отделкой Преображенская Церковь в Кижах, Троицкий собор, ему обязаны Земляной вал в Новгороде и Невский проспект в Петербурге,  Манеж в Москве.</a:t>
            </a:r>
          </a:p>
          <a:p>
            <a:endParaRPr lang="ru-RU" dirty="0"/>
          </a:p>
        </p:txBody>
      </p:sp>
    </p:spTree>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endParaRPr lang="ru-RU"/>
          </a:p>
        </p:txBody>
      </p:sp>
      <p:pic>
        <p:nvPicPr>
          <p:cNvPr id="2050" name="Picture 2"/>
          <p:cNvPicPr>
            <a:picLocks noGrp="1" noChangeAspect="1" noChangeArrowheads="1"/>
          </p:cNvPicPr>
          <p:nvPr>
            <p:ph sz="half" idx="1"/>
          </p:nvPr>
        </p:nvPicPr>
        <p:blipFill>
          <a:blip r:embed="rId2" cstate="email"/>
          <a:stretch>
            <a:fillRect/>
          </a:stretch>
        </p:blipFill>
        <p:spPr bwMode="auto">
          <a:xfrm>
            <a:off x="457200" y="2603320"/>
            <a:ext cx="4038600" cy="2764197"/>
          </a:xfrm>
          <a:prstGeom prst="rect">
            <a:avLst/>
          </a:prstGeom>
          <a:noFill/>
          <a:ln w="9525">
            <a:noFill/>
            <a:miter lim="800000"/>
            <a:headEnd/>
            <a:tailEnd/>
          </a:ln>
        </p:spPr>
      </p:pic>
      <p:sp>
        <p:nvSpPr>
          <p:cNvPr id="6" name="Содержимое 5"/>
          <p:cNvSpPr>
            <a:spLocks noGrp="1"/>
          </p:cNvSpPr>
          <p:nvPr>
            <p:ph sz="half" idx="2"/>
          </p:nvPr>
        </p:nvSpPr>
        <p:spPr/>
        <p:txBody>
          <a:bodyPr>
            <a:normAutofit fontScale="92500"/>
          </a:bodyPr>
          <a:lstStyle/>
          <a:p>
            <a:r>
              <a:rPr lang="ru-RU" dirty="0" smtClean="0"/>
              <a:t>Академик Лихачев был и остается в наших глазах примером человека кристальной совести. Человеком, который не боялся заступиться за идею, дело, человека, когда всем остальным было неудобно сказать.</a:t>
            </a:r>
          </a:p>
          <a:p>
            <a:endParaRPr lang="ru-RU"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endParaRPr lang="ru-RU"/>
          </a:p>
        </p:txBody>
      </p:sp>
      <p:pic>
        <p:nvPicPr>
          <p:cNvPr id="4098" name="Picture 2"/>
          <p:cNvPicPr>
            <a:picLocks noGrp="1" noChangeAspect="1" noChangeArrowheads="1"/>
          </p:cNvPicPr>
          <p:nvPr>
            <p:ph sz="half" idx="1"/>
          </p:nvPr>
        </p:nvPicPr>
        <p:blipFill>
          <a:blip r:embed="rId2" cstate="email"/>
          <a:srcRect/>
          <a:stretch>
            <a:fillRect/>
          </a:stretch>
        </p:blipFill>
        <p:spPr bwMode="auto">
          <a:xfrm>
            <a:off x="800258" y="714356"/>
            <a:ext cx="3970457" cy="5381644"/>
          </a:xfrm>
          <a:prstGeom prst="rect">
            <a:avLst/>
          </a:prstGeom>
          <a:noFill/>
          <a:ln w="9525">
            <a:noFill/>
            <a:miter lim="800000"/>
            <a:headEnd/>
            <a:tailEnd/>
          </a:ln>
          <a:effectLst/>
        </p:spPr>
      </p:pic>
      <p:sp>
        <p:nvSpPr>
          <p:cNvPr id="6" name="Содержимое 5"/>
          <p:cNvSpPr>
            <a:spLocks noGrp="1"/>
          </p:cNvSpPr>
          <p:nvPr>
            <p:ph sz="half" idx="2"/>
          </p:nvPr>
        </p:nvSpPr>
        <p:spPr/>
        <p:txBody>
          <a:bodyPr>
            <a:normAutofit fontScale="62500" lnSpcReduction="20000"/>
          </a:bodyPr>
          <a:lstStyle/>
          <a:p>
            <a:r>
              <a:rPr lang="ru-RU" dirty="0" smtClean="0"/>
              <a:t>Он хотел писать для взрослых — а еще лучше для столь любимых им молодых и пышных женщин, — но по иронии судьбы зарабатывать мог только детской литературой. </a:t>
            </a:r>
          </a:p>
          <a:p>
            <a:r>
              <a:rPr lang="ru-RU" dirty="0" smtClean="0"/>
              <a:t>Не скрывая своей нелюбви к детям, Хармс, тем не менее, создал огромное множество стихов и миниатюр для юных читателей. Быть может, именно в этой нелюбви и кроется секрет успеха детской литературы Хармса — автор не сюсюкает и не ищет упрощенных форм. Он говорит с детьми на равных, предлагая им оценить свой необычный и оттого интригующий стиль. </a:t>
            </a:r>
          </a:p>
          <a:p>
            <a:endParaRPr lang="ru-RU" dirty="0" smtClean="0"/>
          </a:p>
          <a:p>
            <a:endParaRPr lang="ru-RU" dirty="0"/>
          </a:p>
        </p:txBody>
      </p:sp>
    </p:spTree>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r>
              <a:rPr lang="ru-RU" dirty="0" smtClean="0"/>
              <a:t>Декабрь</a:t>
            </a:r>
            <a:endParaRPr lang="ru-RU" dirty="0"/>
          </a:p>
        </p:txBody>
      </p:sp>
      <p:pic>
        <p:nvPicPr>
          <p:cNvPr id="10242" name="Picture 2"/>
          <p:cNvPicPr>
            <a:picLocks noGrp="1" noChangeAspect="1" noChangeArrowheads="1"/>
          </p:cNvPicPr>
          <p:nvPr>
            <p:ph idx="1"/>
          </p:nvPr>
        </p:nvPicPr>
        <p:blipFill>
          <a:blip r:embed="rId2" cstate="email"/>
          <a:srcRect/>
          <a:stretch>
            <a:fillRect/>
          </a:stretch>
        </p:blipFill>
        <p:spPr bwMode="auto">
          <a:xfrm>
            <a:off x="571472" y="1500174"/>
            <a:ext cx="7215238" cy="481015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467544" y="692696"/>
            <a:ext cx="8229600" cy="1219200"/>
          </a:xfrm>
        </p:spPr>
        <p:txBody>
          <a:bodyPr>
            <a:noAutofit/>
          </a:bodyPr>
          <a:lstStyle/>
          <a:p>
            <a:r>
              <a:rPr lang="ru-RU" sz="2800" dirty="0" smtClean="0"/>
              <a:t>10 декабря – 195 лет со дня рождения русского поэта, прозаика, критика, издателя Николая Алексеевича Некрасова (1821-1878). </a:t>
            </a:r>
            <a:br>
              <a:rPr lang="ru-RU" sz="2800" dirty="0" smtClean="0"/>
            </a:br>
            <a:endParaRPr lang="ru-RU" sz="2800" dirty="0"/>
          </a:p>
        </p:txBody>
      </p:sp>
      <p:pic>
        <p:nvPicPr>
          <p:cNvPr id="3074" name="Picture 2"/>
          <p:cNvPicPr>
            <a:picLocks noGrp="1" noChangeAspect="1" noChangeArrowheads="1"/>
          </p:cNvPicPr>
          <p:nvPr>
            <p:ph sz="half" idx="1"/>
          </p:nvPr>
        </p:nvPicPr>
        <p:blipFill>
          <a:blip r:embed="rId2" cstate="email"/>
          <a:stretch>
            <a:fillRect/>
          </a:stretch>
        </p:blipFill>
        <p:spPr bwMode="auto">
          <a:xfrm>
            <a:off x="1428750" y="2337594"/>
            <a:ext cx="2095500" cy="3295650"/>
          </a:xfrm>
          <a:prstGeom prst="rect">
            <a:avLst/>
          </a:prstGeom>
          <a:noFill/>
          <a:ln w="9525">
            <a:noFill/>
            <a:miter lim="800000"/>
            <a:headEnd/>
            <a:tailEnd/>
          </a:ln>
        </p:spPr>
      </p:pic>
      <p:sp>
        <p:nvSpPr>
          <p:cNvPr id="5" name="Содержимое 4"/>
          <p:cNvSpPr>
            <a:spLocks noGrp="1"/>
          </p:cNvSpPr>
          <p:nvPr>
            <p:ph sz="half" idx="2"/>
          </p:nvPr>
        </p:nvSpPr>
        <p:spPr>
          <a:xfrm>
            <a:off x="4357686" y="1142984"/>
            <a:ext cx="4345688" cy="4572000"/>
          </a:xfrm>
        </p:spPr>
        <p:txBody>
          <a:bodyPr>
            <a:noAutofit/>
          </a:bodyPr>
          <a:lstStyle/>
          <a:p>
            <a:r>
              <a:rPr lang="ru-RU" sz="1400" dirty="0" smtClean="0"/>
              <a:t>Наиболее известен такими произведениями, как эпическая поэма «Кому на Руси жить хорошо», поэмы «Мороз, Красный нос», «Русские женщины»</a:t>
            </a:r>
            <a:r>
              <a:rPr lang="ru-RU" sz="1400" baseline="30000" dirty="0" smtClean="0">
                <a:hlinkClick r:id="rId3"/>
              </a:rPr>
              <a:t>]</a:t>
            </a:r>
            <a:r>
              <a:rPr lang="ru-RU" sz="1400" dirty="0" smtClean="0"/>
              <a:t>, стихотворение «Дедушка </a:t>
            </a:r>
            <a:r>
              <a:rPr lang="ru-RU" sz="1400" dirty="0" err="1" smtClean="0"/>
              <a:t>Мазай</a:t>
            </a:r>
            <a:r>
              <a:rPr lang="ru-RU" sz="1400" dirty="0" smtClean="0"/>
              <a:t> и зайцы». Его стихи были посвящены преимущественно страданиям народа, идиллии и трагедии крестьянства. Некрасов ввёл в русскую поэзию богатство народного языка и фольклора, широко используя в своих произведениях прозаизмы  и речевые обороты простого народа — от бытового до публицистического, от народного просторечия до поэтической лексики, от ораторского до пародийно-сатирического стиля. Используя разговорную речь и народную фразеологию, он значительно расширил диапазон русской поэзии. Некрасов первым решился на смелое сочетание элегических, лирических и сатирических мотивов в пределах одного стихотворения, что до него не практиковалось. Его поэзия оказала благотворное влияние на последующее развитие русской классической, а позже и советской поэзии</a:t>
            </a:r>
            <a:r>
              <a:rPr lang="ru-RU" sz="1400" baseline="30000" dirty="0" smtClean="0"/>
              <a:t>.</a:t>
            </a:r>
            <a:endParaRPr lang="ru-RU" sz="1400" dirty="0"/>
          </a:p>
        </p:txBody>
      </p:sp>
    </p:spTree>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467544" y="620688"/>
            <a:ext cx="8229600" cy="1219200"/>
          </a:xfrm>
        </p:spPr>
        <p:txBody>
          <a:bodyPr>
            <a:noAutofit/>
          </a:bodyPr>
          <a:lstStyle/>
          <a:p>
            <a:r>
              <a:rPr lang="ru-RU" sz="2800" dirty="0" smtClean="0"/>
              <a:t>12 декабря – 250 лет со дня рождения русского писателя, критика, историка, журналиста Николая Михайловича Карамзина (1766-1826). </a:t>
            </a:r>
            <a:br>
              <a:rPr lang="ru-RU" sz="2800" dirty="0" smtClean="0"/>
            </a:br>
            <a:endParaRPr lang="ru-RU" sz="2800" dirty="0"/>
          </a:p>
        </p:txBody>
      </p:sp>
      <p:pic>
        <p:nvPicPr>
          <p:cNvPr id="4098" name="Picture 2"/>
          <p:cNvPicPr>
            <a:picLocks noGrp="1" noChangeAspect="1" noChangeArrowheads="1"/>
          </p:cNvPicPr>
          <p:nvPr>
            <p:ph sz="half" idx="1"/>
          </p:nvPr>
        </p:nvPicPr>
        <p:blipFill>
          <a:blip r:embed="rId2" cstate="email"/>
          <a:stretch>
            <a:fillRect/>
          </a:stretch>
        </p:blipFill>
        <p:spPr bwMode="auto">
          <a:xfrm>
            <a:off x="1204912" y="2289969"/>
            <a:ext cx="2543175" cy="3390900"/>
          </a:xfrm>
          <a:prstGeom prst="rect">
            <a:avLst/>
          </a:prstGeom>
          <a:noFill/>
          <a:ln w="9525">
            <a:noFill/>
            <a:miter lim="800000"/>
            <a:headEnd/>
            <a:tailEnd/>
          </a:ln>
        </p:spPr>
      </p:pic>
      <p:sp>
        <p:nvSpPr>
          <p:cNvPr id="5" name="Содержимое 4"/>
          <p:cNvSpPr>
            <a:spLocks noGrp="1"/>
          </p:cNvSpPr>
          <p:nvPr>
            <p:ph sz="half" idx="2"/>
          </p:nvPr>
        </p:nvSpPr>
        <p:spPr>
          <a:xfrm>
            <a:off x="4644008" y="1844824"/>
            <a:ext cx="4059936" cy="4572000"/>
          </a:xfrm>
        </p:spPr>
        <p:txBody>
          <a:bodyPr>
            <a:normAutofit fontScale="55000" lnSpcReduction="20000"/>
          </a:bodyPr>
          <a:lstStyle/>
          <a:p>
            <a:r>
              <a:rPr lang="ru-RU" dirty="0" smtClean="0"/>
              <a:t>историк, крупнейший русский литератор эпохи сентиментализма, прозванный «русским Стерном». Создатель «Истории государства Российского» (тома 1—12, 1803—1826) — одного из первых обобщающих трудов по истории России. Редактор «Московского журнала» (1791—1792) и «Вестника Европы» (1802—1803).</a:t>
            </a:r>
          </a:p>
          <a:p>
            <a:r>
              <a:rPr lang="ru-RU" dirty="0" smtClean="0"/>
              <a:t>Карамзин вошёл в историю как реформатор русского языка. Его слог лёгок на галльский манер, но вместо прямого заимствования Карамзин обогатил язык словами-кальками, такими, как «впечатление» и «влияние», «влюблённость», «трогательный» и «занимательный». Именно он ввёл в обиход слова «промышленность», «сосредоточить», «моральный», «эстетический», «эпоха», «сцена», «гармония», «катастрофа», «будущность»</a:t>
            </a:r>
            <a:r>
              <a:rPr lang="ru-RU" baseline="30000" dirty="0" smtClean="0">
                <a:hlinkClick r:id="rId3"/>
              </a:rPr>
              <a:t>[</a:t>
            </a:r>
            <a:endParaRPr lang="ru-RU" dirty="0" smtClean="0"/>
          </a:p>
          <a:p>
            <a:endParaRPr lang="ru-RU" dirty="0"/>
          </a:p>
        </p:txBody>
      </p:sp>
    </p:spTree>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lstStyle/>
          <a:p>
            <a:endParaRPr lang="ru-RU"/>
          </a:p>
        </p:txBody>
      </p:sp>
      <p:sp>
        <p:nvSpPr>
          <p:cNvPr id="6" name="Содержимое 5"/>
          <p:cNvSpPr>
            <a:spLocks noGrp="1"/>
          </p:cNvSpPr>
          <p:nvPr>
            <p:ph idx="1"/>
          </p:nvPr>
        </p:nvSpPr>
        <p:spPr>
          <a:xfrm>
            <a:off x="457200" y="1524000"/>
            <a:ext cx="8229600" cy="4905396"/>
          </a:xfrm>
        </p:spPr>
        <p:txBody>
          <a:bodyPr>
            <a:normAutofit fontScale="62500" lnSpcReduction="20000"/>
          </a:bodyPr>
          <a:lstStyle/>
          <a:p>
            <a:r>
              <a:rPr lang="ru-RU" dirty="0" smtClean="0"/>
              <a:t> Карамзин  участвовал в издании первого русского журнала для детей — «Детское чтение для сердца и разума».</a:t>
            </a:r>
          </a:p>
          <a:p>
            <a:r>
              <a:rPr lang="ru-RU" dirty="0" smtClean="0"/>
              <a:t>В 1789—1790 годы предпринял поездку в Европу, в ходе которой посетил </a:t>
            </a:r>
            <a:r>
              <a:rPr lang="ru-RU" dirty="0" err="1" smtClean="0"/>
              <a:t>Иммануила</a:t>
            </a:r>
            <a:r>
              <a:rPr lang="ru-RU" dirty="0" smtClean="0"/>
              <a:t> Канта в Кёнигсберге , был в Париже во время великой французской революции.  В результате этой поездки были написаны знаменитые «Письма русского путешественника», публикация которых сразу же сделала Карамзина известным литератором. Некоторые филологи считают, что именно с этой книги ведёт свой отсчёт современная русская литература. Как бы то ни было, в литературе русских «путешествий» Карамзин действительно стал пионером — быстро нашедшим как подражателей (В. В. Измайлов, П. И. Сумароков, П. И. Шаликов), так и достойных преемников (А. А. Бестужев, Н. А. Бестужев, Ф. Н. Глинка, А. С. Грибоедов)</a:t>
            </a:r>
            <a:r>
              <a:rPr lang="ru-RU" baseline="30000" dirty="0" smtClean="0">
                <a:hlinkClick r:id="rId2"/>
              </a:rPr>
              <a:t>]</a:t>
            </a:r>
            <a:r>
              <a:rPr lang="ru-RU" dirty="0" smtClean="0"/>
              <a:t>. Именно с тех пор Карамзин и считается одним из главных литературных деятелей России.</a:t>
            </a:r>
          </a:p>
          <a:p>
            <a:endParaRPr lang="ru-RU" dirty="0"/>
          </a:p>
        </p:txBody>
      </p:sp>
    </p:spTree>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endParaRPr lang="ru-RU"/>
          </a:p>
        </p:txBody>
      </p:sp>
      <p:pic>
        <p:nvPicPr>
          <p:cNvPr id="5122" name="Picture 2"/>
          <p:cNvPicPr>
            <a:picLocks noGrp="1" noChangeAspect="1" noChangeArrowheads="1"/>
          </p:cNvPicPr>
          <p:nvPr>
            <p:ph sz="half" idx="1"/>
          </p:nvPr>
        </p:nvPicPr>
        <p:blipFill>
          <a:blip r:embed="rId2" cstate="email"/>
          <a:srcRect/>
          <a:stretch>
            <a:fillRect/>
          </a:stretch>
        </p:blipFill>
        <p:spPr bwMode="auto">
          <a:xfrm>
            <a:off x="899592" y="1628800"/>
            <a:ext cx="2880320" cy="4590511"/>
          </a:xfrm>
          <a:prstGeom prst="rect">
            <a:avLst/>
          </a:prstGeom>
          <a:noFill/>
          <a:ln w="9525">
            <a:noFill/>
            <a:miter lim="800000"/>
            <a:headEnd/>
            <a:tailEnd/>
          </a:ln>
        </p:spPr>
      </p:pic>
      <p:sp>
        <p:nvSpPr>
          <p:cNvPr id="6" name="Содержимое 5"/>
          <p:cNvSpPr>
            <a:spLocks noGrp="1"/>
          </p:cNvSpPr>
          <p:nvPr>
            <p:ph sz="half" idx="2"/>
          </p:nvPr>
        </p:nvSpPr>
        <p:spPr/>
        <p:txBody>
          <a:bodyPr>
            <a:normAutofit fontScale="40000" lnSpcReduction="20000"/>
          </a:bodyPr>
          <a:lstStyle/>
          <a:p>
            <a:r>
              <a:rPr lang="ru-RU" dirty="0" smtClean="0"/>
              <a:t>По возвращении из поездки в Европу Карамзин поселился в Москве и начал деятельность в качестве профессионального писателя и журналиста, приступив к изданию «Московского журнала»  (первый русский литературный журнал, в котором среди других произведений Карамзина появилась упрочившая его славу повесть «Бедная Лиза»), затем выпустил ряд сборников и альманахов: «</a:t>
            </a:r>
            <a:r>
              <a:rPr lang="ru-RU" dirty="0" err="1" smtClean="0"/>
              <a:t>Аглая</a:t>
            </a:r>
            <a:r>
              <a:rPr lang="ru-RU" dirty="0" smtClean="0"/>
              <a:t>», «Аониды», «Пантеон иностранной словесности», «Мои безделки», которые сделали сентиментализм основным литературным течением в России, а Карамзина — его признанным лидером.</a:t>
            </a:r>
          </a:p>
          <a:p>
            <a:r>
              <a:rPr lang="ru-RU" dirty="0" smtClean="0"/>
              <a:t>Император Александр I именным указом от 31 октября 1803 даровал звание историографа Николаю Михайловичу Карамзину; к званию тогда же было добавлено 2 тыс. руб. ежегодного жалования. Титул историографа в России после смерти Карамзина не возобновлялся.</a:t>
            </a:r>
          </a:p>
          <a:p>
            <a:r>
              <a:rPr lang="ru-RU" dirty="0" smtClean="0"/>
              <a:t>С начала XIX века Карамзин постепенно отошёл от художественной литературы, а с 1804 г., будучи назначенным Александром I на должность историографа, он прекратил всякую литературную работу, «постригся в историки». В связи с этим он отказывался от предлагавшихся ему государственных постов, в частности, от должности тверского губернатора.</a:t>
            </a:r>
          </a:p>
          <a:p>
            <a:endParaRPr lang="ru-RU" dirty="0"/>
          </a:p>
        </p:txBody>
      </p:sp>
    </p:spTree>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6146" name="Picture 2"/>
          <p:cNvPicPr>
            <a:picLocks noGrp="1" noChangeAspect="1" noChangeArrowheads="1"/>
          </p:cNvPicPr>
          <p:nvPr>
            <p:ph sz="half" idx="1"/>
          </p:nvPr>
        </p:nvPicPr>
        <p:blipFill>
          <a:blip r:embed="rId2" cstate="email"/>
          <a:srcRect/>
          <a:stretch>
            <a:fillRect/>
          </a:stretch>
        </p:blipFill>
        <p:spPr bwMode="auto">
          <a:xfrm>
            <a:off x="507962" y="1653280"/>
            <a:ext cx="3848014" cy="4440015"/>
          </a:xfrm>
          <a:prstGeom prst="rect">
            <a:avLst/>
          </a:prstGeom>
          <a:noFill/>
          <a:ln w="9525">
            <a:noFill/>
            <a:miter lim="800000"/>
            <a:headEnd/>
            <a:tailEnd/>
          </a:ln>
        </p:spPr>
      </p:pic>
      <p:sp>
        <p:nvSpPr>
          <p:cNvPr id="4" name="Содержимое 3"/>
          <p:cNvSpPr>
            <a:spLocks noGrp="1"/>
          </p:cNvSpPr>
          <p:nvPr>
            <p:ph sz="half" idx="2"/>
          </p:nvPr>
        </p:nvSpPr>
        <p:spPr>
          <a:xfrm>
            <a:off x="4716016" y="1196752"/>
            <a:ext cx="4059936" cy="6480720"/>
          </a:xfrm>
        </p:spPr>
        <p:txBody>
          <a:bodyPr>
            <a:normAutofit fontScale="47500" lnSpcReduction="20000"/>
          </a:bodyPr>
          <a:lstStyle/>
          <a:p>
            <a:r>
              <a:rPr lang="ru-RU" dirty="0" smtClean="0"/>
              <a:t>«История государства Российского» Карамзина не была первым описанием истории России, до него были труды В. Н. Татищева и М. М. Щербатова. Но именно Карамзин открыл историю России для широкой образованной публики. По словам А. С. Пушкина, «Все, даже светские женщины, бросились читать историю своего отечества, дотоле им неизвестную. Она была для них новым открытием. Древняя Россия, казалось, найдена Карамзиным, как Америка — Колумбом». Это произведение вызвало также и волну подражаний и противопоставлений (например, «История русского народа» Н. А. Полевого)</a:t>
            </a:r>
          </a:p>
          <a:p>
            <a:r>
              <a:rPr lang="ru-RU" dirty="0" smtClean="0"/>
              <a:t>В своём труде Карамзин выступал больше как писатель, чем историк — описывая исторические факты, он заботился о красоте языка, менее всего стараясь делать какие-либо выводы из описываемых им событий. Тем не менее, высокую научную ценность представляют его комментарии, которые содержат множество выписок из рукописей, большей частью впервые опубликованных Карамзиным. Некоторые из этих рукописей теперь уже не существуют.</a:t>
            </a:r>
          </a:p>
          <a:p>
            <a:r>
              <a:rPr lang="ru-RU" dirty="0" smtClean="0"/>
              <a:t>Карамзин выступал с инициативой организации мемориалов и установления памятников выдающимся деятелям отечественной истории, в частности, К. М. Минину и Д. М. Пожарскому на Красной площади .</a:t>
            </a:r>
          </a:p>
          <a:p>
            <a:r>
              <a:rPr lang="ru-RU" dirty="0" smtClean="0"/>
              <a:t>Н. М. Карамзин открыл «Хождение за три моря» Афанасия Никитина в рукописи XVI века и опубликовал его в 1821 году</a:t>
            </a:r>
          </a:p>
          <a:p>
            <a:endParaRPr lang="ru-RU" dirty="0"/>
          </a:p>
        </p:txBody>
      </p:sp>
    </p:spTree>
  </p:cSld>
  <p:clrMapOvr>
    <a:masterClrMapping/>
  </p:clrMapOvr>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7170" name="Picture 2"/>
          <p:cNvPicPr>
            <a:picLocks noGrp="1" noChangeAspect="1" noChangeArrowheads="1"/>
          </p:cNvPicPr>
          <p:nvPr>
            <p:ph sz="half" idx="1"/>
          </p:nvPr>
        </p:nvPicPr>
        <p:blipFill>
          <a:blip r:embed="rId2" cstate="email"/>
          <a:srcRect/>
          <a:stretch>
            <a:fillRect/>
          </a:stretch>
        </p:blipFill>
        <p:spPr bwMode="auto">
          <a:xfrm>
            <a:off x="827584" y="1412776"/>
            <a:ext cx="3377983" cy="4503976"/>
          </a:xfrm>
          <a:prstGeom prst="rect">
            <a:avLst/>
          </a:prstGeom>
          <a:noFill/>
          <a:ln w="9525">
            <a:noFill/>
            <a:miter lim="800000"/>
            <a:headEnd/>
            <a:tailEnd/>
          </a:ln>
        </p:spPr>
      </p:pic>
      <p:sp>
        <p:nvSpPr>
          <p:cNvPr id="4" name="Содержимое 3"/>
          <p:cNvSpPr>
            <a:spLocks noGrp="1"/>
          </p:cNvSpPr>
          <p:nvPr>
            <p:ph sz="half" idx="2"/>
          </p:nvPr>
        </p:nvSpPr>
        <p:spPr/>
        <p:txBody>
          <a:bodyPr>
            <a:normAutofit fontScale="55000" lnSpcReduction="20000"/>
          </a:bodyPr>
          <a:lstStyle/>
          <a:p>
            <a:r>
              <a:rPr lang="ru-RU" dirty="0" smtClean="0"/>
              <a:t>Проза и поэзия Карамзина оказали решительное влияние на развитие русского литературного языка. Карамзин целенаправленно отказывался от использования церковнославянской лексики и грамматики, приводя язык своих произведений к обиходному языку своей эпохи и используя в качестве образца грамматику и синтаксис  французского языка.</a:t>
            </a:r>
          </a:p>
          <a:p>
            <a:r>
              <a:rPr lang="ru-RU" dirty="0" smtClean="0"/>
              <a:t>Карамзин ввёл в русский язык множество новых слов — как неологизмов («благотворительность», «влюблённость», «вольнодумство», «достопримечательность», «ответственность», «подозрительность», «промышленность», «утончённость», «первоклассный», «человечный»), так и варваризмов («тротуар», «кучер»). Также он одним из первых начал использовать букву Ё.</a:t>
            </a:r>
          </a:p>
          <a:p>
            <a:endParaRPr lang="ru-RU" dirty="0"/>
          </a:p>
        </p:txBody>
      </p:sp>
    </p:spTree>
  </p:cSld>
  <p:clrMapOvr>
    <a:masterClrMapping/>
  </p:clrMapOvr>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Autofit/>
          </a:bodyPr>
          <a:lstStyle/>
          <a:p>
            <a:r>
              <a:rPr lang="ru-RU" sz="2800" dirty="0" smtClean="0"/>
              <a:t>23 декабря – 80 лет со дня рождения русского поэта Юлия </a:t>
            </a:r>
            <a:r>
              <a:rPr lang="ru-RU" sz="2800" dirty="0" err="1" smtClean="0"/>
              <a:t>Черсановича</a:t>
            </a:r>
            <a:r>
              <a:rPr lang="ru-RU" sz="2800" dirty="0" smtClean="0"/>
              <a:t> Кима (р.1936). </a:t>
            </a:r>
            <a:br>
              <a:rPr lang="ru-RU" sz="2800" dirty="0" smtClean="0"/>
            </a:br>
            <a:endParaRPr lang="ru-RU" sz="2800" dirty="0"/>
          </a:p>
        </p:txBody>
      </p:sp>
      <p:pic>
        <p:nvPicPr>
          <p:cNvPr id="8194" name="Picture 2"/>
          <p:cNvPicPr>
            <a:picLocks noGrp="1" noChangeAspect="1" noChangeArrowheads="1"/>
          </p:cNvPicPr>
          <p:nvPr>
            <p:ph sz="half" idx="1"/>
          </p:nvPr>
        </p:nvPicPr>
        <p:blipFill>
          <a:blip r:embed="rId2" cstate="email"/>
          <a:srcRect/>
          <a:stretch>
            <a:fillRect/>
          </a:stretch>
        </p:blipFill>
        <p:spPr bwMode="auto">
          <a:xfrm>
            <a:off x="971600" y="2276872"/>
            <a:ext cx="3840427" cy="2880320"/>
          </a:xfrm>
          <a:prstGeom prst="rect">
            <a:avLst/>
          </a:prstGeom>
          <a:noFill/>
          <a:ln w="9525">
            <a:noFill/>
            <a:miter lim="800000"/>
            <a:headEnd/>
            <a:tailEnd/>
          </a:ln>
        </p:spPr>
      </p:pic>
      <p:sp>
        <p:nvSpPr>
          <p:cNvPr id="5" name="Содержимое 4"/>
          <p:cNvSpPr>
            <a:spLocks noGrp="1"/>
          </p:cNvSpPr>
          <p:nvPr>
            <p:ph sz="half" idx="2"/>
          </p:nvPr>
        </p:nvSpPr>
        <p:spPr/>
        <p:txBody>
          <a:bodyPr>
            <a:normAutofit fontScale="85000" lnSpcReduction="20000"/>
          </a:bodyPr>
          <a:lstStyle/>
          <a:p>
            <a:r>
              <a:rPr lang="ru-RU" i="1" dirty="0" smtClean="0"/>
              <a:t>Его песни звучат в 50 фильмах и в более, чем 40 спектаклях. И какие песни! Настоящие шлягеры! Их знают и поют все. Бард, поэт, писатель, драматург! </a:t>
            </a:r>
            <a:r>
              <a:rPr lang="ru-RU" b="1" i="1" dirty="0" smtClean="0"/>
              <a:t>Юлий Ким</a:t>
            </a:r>
            <a:r>
              <a:rPr lang="ru-RU" i="1" dirty="0" smtClean="0"/>
              <a:t> - настоящая легенда при жизни! «Вот приходит </a:t>
            </a:r>
            <a:r>
              <a:rPr lang="ru-RU" i="1" dirty="0" err="1" smtClean="0"/>
              <a:t>Юлик</a:t>
            </a:r>
            <a:r>
              <a:rPr lang="ru-RU" i="1" dirty="0" smtClean="0"/>
              <a:t> Ким и смешное напевает, а потом вдруг как заплачет, песню выплеснув в окно», - это о нём. </a:t>
            </a:r>
            <a:endParaRPr lang="ru-RU" dirty="0"/>
          </a:p>
        </p:txBody>
      </p:sp>
    </p:spTree>
  </p:cSld>
  <p:clrMapOvr>
    <a:masterClrMapping/>
  </p:clrMapOvr>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9218" name="Picture 2"/>
          <p:cNvPicPr>
            <a:picLocks noGrp="1" noChangeAspect="1" noChangeArrowheads="1"/>
          </p:cNvPicPr>
          <p:nvPr>
            <p:ph sz="half" idx="1"/>
          </p:nvPr>
        </p:nvPicPr>
        <p:blipFill>
          <a:blip r:embed="rId2" cstate="email"/>
          <a:srcRect/>
          <a:stretch>
            <a:fillRect/>
          </a:stretch>
        </p:blipFill>
        <p:spPr bwMode="auto">
          <a:xfrm>
            <a:off x="428596" y="1785926"/>
            <a:ext cx="4195808" cy="3299258"/>
          </a:xfrm>
          <a:prstGeom prst="rect">
            <a:avLst/>
          </a:prstGeom>
          <a:noFill/>
          <a:ln w="9525">
            <a:noFill/>
            <a:miter lim="800000"/>
            <a:headEnd/>
            <a:tailEnd/>
          </a:ln>
        </p:spPr>
      </p:pic>
      <p:sp>
        <p:nvSpPr>
          <p:cNvPr id="4" name="Содержимое 3"/>
          <p:cNvSpPr>
            <a:spLocks noGrp="1"/>
          </p:cNvSpPr>
          <p:nvPr>
            <p:ph sz="half" idx="2"/>
          </p:nvPr>
        </p:nvSpPr>
        <p:spPr>
          <a:xfrm>
            <a:off x="4644008" y="357166"/>
            <a:ext cx="4059936" cy="6500834"/>
          </a:xfrm>
        </p:spPr>
        <p:txBody>
          <a:bodyPr>
            <a:normAutofit fontScale="55000" lnSpcReduction="20000"/>
          </a:bodyPr>
          <a:lstStyle/>
          <a:p>
            <a:r>
              <a:rPr lang="ru-RU" dirty="0" smtClean="0"/>
              <a:t>Плоть от плоти, кровь от крови я вышел из </a:t>
            </a:r>
            <a:r>
              <a:rPr lang="ru-RU" dirty="0" err="1" smtClean="0"/>
              <a:t>бардовского</a:t>
            </a:r>
            <a:r>
              <a:rPr lang="ru-RU" dirty="0" smtClean="0"/>
              <a:t> мира, тогдашнего институтского, и все влияния испытал: в первую очередь, конечно же, неотразимое влияние </a:t>
            </a:r>
            <a:r>
              <a:rPr lang="ru-RU" dirty="0" err="1" smtClean="0"/>
              <a:t>визборовской</a:t>
            </a:r>
            <a:r>
              <a:rPr lang="ru-RU" dirty="0" smtClean="0"/>
              <a:t> музы, потом и моя начала приобретать свой голос, но она с самого начала была ориентирована на театр, на сцену, мне нравилось писать от лица каких-то персонажей. Мне нравилось </a:t>
            </a:r>
            <a:r>
              <a:rPr lang="ru-RU" dirty="0" err="1" smtClean="0"/>
              <a:t>поподражать</a:t>
            </a:r>
            <a:r>
              <a:rPr lang="ru-RU" dirty="0" smtClean="0"/>
              <a:t>, </a:t>
            </a:r>
            <a:r>
              <a:rPr lang="ru-RU" dirty="0" err="1" smtClean="0"/>
              <a:t>попередразнивать</a:t>
            </a:r>
            <a:r>
              <a:rPr lang="ru-RU" dirty="0" smtClean="0"/>
              <a:t>, </a:t>
            </a:r>
            <a:r>
              <a:rPr lang="ru-RU" dirty="0" err="1" smtClean="0"/>
              <a:t>попридуряться</a:t>
            </a:r>
            <a:r>
              <a:rPr lang="ru-RU" dirty="0" smtClean="0"/>
              <a:t>, таким образом, я увлёкся стилизацией. Это началось тогда, когда я уже занимался в самодеятельном театре на Камчатке, и это очень пригодилось мне в дальнейшем. Поэтому у меня все персонажи поют на разные голоса. </a:t>
            </a:r>
            <a:br>
              <a:rPr lang="ru-RU" dirty="0" smtClean="0"/>
            </a:br>
            <a:r>
              <a:rPr lang="ru-RU" dirty="0" smtClean="0"/>
              <a:t/>
            </a:r>
            <a:br>
              <a:rPr lang="ru-RU" dirty="0" smtClean="0"/>
            </a:br>
            <a:r>
              <a:rPr lang="ru-RU" dirty="0" smtClean="0"/>
              <a:t>• </a:t>
            </a:r>
            <a:r>
              <a:rPr lang="ru-RU" b="1" dirty="0" smtClean="0"/>
              <a:t>Ким</a:t>
            </a:r>
            <a:r>
              <a:rPr lang="ru-RU" dirty="0" smtClean="0"/>
              <a:t> работает в кино и театре, главным образом, как поэт. Он сотрудничал с такими композиторами, как </a:t>
            </a:r>
            <a:r>
              <a:rPr lang="ru-RU" b="1" dirty="0" smtClean="0"/>
              <a:t>Геннадий Гладков</a:t>
            </a:r>
            <a:r>
              <a:rPr lang="ru-RU" dirty="0" smtClean="0"/>
              <a:t>, </a:t>
            </a:r>
            <a:r>
              <a:rPr lang="ru-RU" b="1" dirty="0" smtClean="0"/>
              <a:t>Алексей Рыбников</a:t>
            </a:r>
            <a:r>
              <a:rPr lang="ru-RU" dirty="0" smtClean="0"/>
              <a:t>, </a:t>
            </a:r>
            <a:r>
              <a:rPr lang="ru-RU" b="1" dirty="0" smtClean="0"/>
              <a:t>Владимир Дашкевич</a:t>
            </a:r>
            <a:r>
              <a:rPr lang="ru-RU" dirty="0" smtClean="0"/>
              <a:t>, с которыми, собственно, он и написал песни для фильма </a:t>
            </a:r>
            <a:r>
              <a:rPr lang="ru-RU" b="1" dirty="0" smtClean="0"/>
              <a:t>«Бумбараш».</a:t>
            </a:r>
            <a:r>
              <a:rPr lang="ru-RU" dirty="0" smtClean="0"/>
              <a:t> И это был один из первых успехов </a:t>
            </a:r>
            <a:r>
              <a:rPr lang="ru-RU" b="1" dirty="0" smtClean="0"/>
              <a:t>Кима </a:t>
            </a:r>
            <a:r>
              <a:rPr lang="ru-RU" dirty="0" smtClean="0"/>
              <a:t>в жанре мюзикла. Случилось это 38 лет назад. </a:t>
            </a:r>
            <a:br>
              <a:rPr lang="ru-RU" dirty="0" smtClean="0"/>
            </a:br>
            <a:endParaRPr lang="ru-RU" dirty="0"/>
          </a:p>
        </p:txBody>
      </p:sp>
    </p:spTree>
  </p:cSld>
  <p:clrMapOvr>
    <a:masterClrMapping/>
  </p:clrMapOvr>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457200" y="332656"/>
            <a:ext cx="8229600" cy="1584176"/>
          </a:xfrm>
        </p:spPr>
        <p:txBody>
          <a:bodyPr>
            <a:normAutofit fontScale="90000"/>
          </a:bodyPr>
          <a:lstStyle/>
          <a:p>
            <a:r>
              <a:rPr lang="ru-RU" sz="3100" dirty="0" smtClean="0"/>
              <a:t>24 декабря – 70 лет со дня рождения русского поэта, актера, сценариста Леонида Алексеевича Филатова (1946-2003). </a:t>
            </a:r>
            <a:r>
              <a:rPr lang="ru-RU" dirty="0" smtClean="0"/>
              <a:t/>
            </a:r>
            <a:br>
              <a:rPr lang="ru-RU" dirty="0" smtClean="0"/>
            </a:br>
            <a:endParaRPr lang="ru-RU" dirty="0"/>
          </a:p>
        </p:txBody>
      </p:sp>
      <p:pic>
        <p:nvPicPr>
          <p:cNvPr id="11266" name="Picture 2"/>
          <p:cNvPicPr>
            <a:picLocks noGrp="1" noChangeAspect="1" noChangeArrowheads="1"/>
          </p:cNvPicPr>
          <p:nvPr>
            <p:ph sz="half" idx="1"/>
          </p:nvPr>
        </p:nvPicPr>
        <p:blipFill>
          <a:blip r:embed="rId2" cstate="email"/>
          <a:stretch>
            <a:fillRect/>
          </a:stretch>
        </p:blipFill>
        <p:spPr bwMode="auto">
          <a:xfrm>
            <a:off x="967846" y="1722438"/>
            <a:ext cx="3017308" cy="4525962"/>
          </a:xfrm>
          <a:prstGeom prst="rect">
            <a:avLst/>
          </a:prstGeom>
          <a:noFill/>
          <a:ln w="19050">
            <a:solidFill>
              <a:schemeClr val="tx1"/>
            </a:solidFill>
            <a:miter lim="800000"/>
            <a:headEnd/>
            <a:tailEnd/>
          </a:ln>
        </p:spPr>
      </p:pic>
      <p:sp>
        <p:nvSpPr>
          <p:cNvPr id="5" name="Содержимое 4"/>
          <p:cNvSpPr>
            <a:spLocks noGrp="1"/>
          </p:cNvSpPr>
          <p:nvPr>
            <p:ph sz="half" idx="2"/>
          </p:nvPr>
        </p:nvSpPr>
        <p:spPr>
          <a:xfrm>
            <a:off x="4648200" y="1285860"/>
            <a:ext cx="4059936" cy="5214974"/>
          </a:xfrm>
        </p:spPr>
        <p:txBody>
          <a:bodyPr>
            <a:normAutofit fontScale="55000" lnSpcReduction="20000"/>
          </a:bodyPr>
          <a:lstStyle/>
          <a:p>
            <a:r>
              <a:rPr lang="ru-RU" dirty="0" smtClean="0"/>
              <a:t>В 1985 году Филатовым была написана «Сказка про Федота-стрельца, удалого молодца». Это произведение в стихах было впервые опубликовано в журнале «Юность» в 1987 году, и сразу обрело огромную популярность.</a:t>
            </a:r>
          </a:p>
          <a:p>
            <a:r>
              <a:rPr lang="ru-RU" i="1" dirty="0" smtClean="0"/>
              <a:t>«Получается, на мне</a:t>
            </a:r>
            <a:br>
              <a:rPr lang="ru-RU" i="1" dirty="0" smtClean="0"/>
            </a:br>
            <a:r>
              <a:rPr lang="ru-RU" i="1" dirty="0" smtClean="0"/>
              <a:t>Вся политика в стране:</a:t>
            </a:r>
            <a:br>
              <a:rPr lang="ru-RU" i="1" dirty="0" smtClean="0"/>
            </a:br>
            <a:r>
              <a:rPr lang="ru-RU" i="1" dirty="0" smtClean="0"/>
              <a:t>Не добуду куропатку —</a:t>
            </a:r>
            <a:br>
              <a:rPr lang="ru-RU" i="1" dirty="0" smtClean="0"/>
            </a:br>
            <a:r>
              <a:rPr lang="ru-RU" i="1" dirty="0" smtClean="0"/>
              <a:t>Беспременно быть войне.</a:t>
            </a:r>
            <a:br>
              <a:rPr lang="ru-RU" i="1" dirty="0" smtClean="0"/>
            </a:br>
            <a:r>
              <a:rPr lang="ru-RU" i="1" dirty="0" smtClean="0"/>
              <a:t>Чтобы аглицкий посол</a:t>
            </a:r>
            <a:br>
              <a:rPr lang="ru-RU" i="1" dirty="0" smtClean="0"/>
            </a:br>
            <a:r>
              <a:rPr lang="ru-RU" i="1" dirty="0" smtClean="0"/>
              <a:t>С голодухи не был зол —</a:t>
            </a:r>
            <a:br>
              <a:rPr lang="ru-RU" i="1" dirty="0" smtClean="0"/>
            </a:br>
            <a:r>
              <a:rPr lang="ru-RU" i="1" dirty="0" smtClean="0"/>
              <a:t>Головы не пожалею,</a:t>
            </a:r>
            <a:br>
              <a:rPr lang="ru-RU" i="1" dirty="0" smtClean="0"/>
            </a:br>
            <a:r>
              <a:rPr lang="ru-RU" i="1" dirty="0" smtClean="0"/>
              <a:t>Обеспечу разносол!..</a:t>
            </a:r>
            <a:br>
              <a:rPr lang="ru-RU" i="1" dirty="0" smtClean="0"/>
            </a:br>
            <a:r>
              <a:rPr lang="ru-RU" i="1" dirty="0" smtClean="0"/>
              <a:t>Хоть на дичь и не сезон —</a:t>
            </a:r>
            <a:br>
              <a:rPr lang="ru-RU" i="1" dirty="0" smtClean="0"/>
            </a:br>
            <a:r>
              <a:rPr lang="ru-RU" i="1" dirty="0" smtClean="0"/>
              <a:t>Спорить с властью не резон:</a:t>
            </a:r>
            <a:br>
              <a:rPr lang="ru-RU" i="1" dirty="0" smtClean="0"/>
            </a:br>
            <a:r>
              <a:rPr lang="ru-RU" i="1" dirty="0" smtClean="0"/>
              <a:t>Ладно, думаю, добуду,</a:t>
            </a:r>
            <a:br>
              <a:rPr lang="ru-RU" i="1" dirty="0" smtClean="0"/>
            </a:br>
            <a:r>
              <a:rPr lang="ru-RU" i="1" dirty="0" smtClean="0"/>
              <a:t>Чай, глухарь, а не бизон».</a:t>
            </a:r>
            <a:endParaRPr lang="ru-RU" dirty="0" smtClean="0"/>
          </a:p>
          <a:p>
            <a:r>
              <a:rPr lang="ru-RU" dirty="0" smtClean="0"/>
              <a:t>«В нашей пишущей стране пишут даже на стене. Вот и мне пришла охота быть со всеми наравне!» — в интервью шутил сам Леонид Филатов. Его произведение стало настоящей народной сказкой, и разошлось на крылатые фразы.</a:t>
            </a:r>
          </a:p>
          <a:p>
            <a:endParaRPr lang="ru-RU"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endParaRPr lang="ru-RU"/>
          </a:p>
        </p:txBody>
      </p:sp>
      <p:pic>
        <p:nvPicPr>
          <p:cNvPr id="5122" name="Picture 2"/>
          <p:cNvPicPr>
            <a:picLocks noGrp="1" noChangeAspect="1" noChangeArrowheads="1"/>
          </p:cNvPicPr>
          <p:nvPr>
            <p:ph sz="half" idx="1"/>
          </p:nvPr>
        </p:nvPicPr>
        <p:blipFill>
          <a:blip r:embed="rId2" cstate="email"/>
          <a:srcRect/>
          <a:stretch>
            <a:fillRect/>
          </a:stretch>
        </p:blipFill>
        <p:spPr bwMode="auto">
          <a:xfrm>
            <a:off x="783748" y="714356"/>
            <a:ext cx="4009325" cy="5381644"/>
          </a:xfrm>
          <a:prstGeom prst="rect">
            <a:avLst/>
          </a:prstGeom>
          <a:noFill/>
          <a:ln w="9525">
            <a:noFill/>
            <a:miter lim="800000"/>
            <a:headEnd/>
            <a:tailEnd/>
          </a:ln>
          <a:effectLst/>
        </p:spPr>
      </p:pic>
      <p:sp>
        <p:nvSpPr>
          <p:cNvPr id="6" name="Содержимое 5"/>
          <p:cNvSpPr>
            <a:spLocks noGrp="1"/>
          </p:cNvSpPr>
          <p:nvPr>
            <p:ph sz="half" idx="2"/>
          </p:nvPr>
        </p:nvSpPr>
        <p:spPr/>
        <p:txBody>
          <a:bodyPr>
            <a:normAutofit fontScale="70000" lnSpcReduction="20000"/>
          </a:bodyPr>
          <a:lstStyle/>
          <a:p>
            <a:r>
              <a:rPr lang="ru-RU" dirty="0" smtClean="0"/>
              <a:t>По своей жизни он промчался с поистине сумасшедшей скоростью. В отведенные ему 36 лет Хармс «уместил» две пронзительные любовные истории, годы непризнания, тюрьму, 2-летнюю ссылку, голод, камеру пыток, психиатрическую больницу и тяготы блокадного Ленинграда. Как при этом ему удавалось создавать хрустящие звонкой рифмой, искрящиеся необычным юмором сочинения для детей — загадка.</a:t>
            </a:r>
            <a:endParaRPr lang="ru-RU" dirty="0"/>
          </a:p>
        </p:txBody>
      </p:sp>
    </p:spTree>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12290" name="Picture 2"/>
          <p:cNvPicPr>
            <a:picLocks noGrp="1" noChangeAspect="1" noChangeArrowheads="1"/>
          </p:cNvPicPr>
          <p:nvPr>
            <p:ph sz="half" idx="1"/>
          </p:nvPr>
        </p:nvPicPr>
        <p:blipFill>
          <a:blip r:embed="rId2" cstate="email"/>
          <a:srcRect/>
          <a:stretch>
            <a:fillRect/>
          </a:stretch>
        </p:blipFill>
        <p:spPr bwMode="auto">
          <a:xfrm>
            <a:off x="611560" y="1988840"/>
            <a:ext cx="4059238" cy="3100243"/>
          </a:xfrm>
          <a:prstGeom prst="rect">
            <a:avLst/>
          </a:prstGeom>
          <a:noFill/>
          <a:ln w="19050">
            <a:solidFill>
              <a:schemeClr val="tx1"/>
            </a:solidFill>
            <a:miter lim="800000"/>
            <a:headEnd/>
            <a:tailEnd/>
          </a:ln>
        </p:spPr>
      </p:pic>
      <p:sp>
        <p:nvSpPr>
          <p:cNvPr id="4" name="Содержимое 3"/>
          <p:cNvSpPr>
            <a:spLocks noGrp="1"/>
          </p:cNvSpPr>
          <p:nvPr>
            <p:ph sz="half" idx="2"/>
          </p:nvPr>
        </p:nvSpPr>
        <p:spPr>
          <a:xfrm>
            <a:off x="4648200" y="642918"/>
            <a:ext cx="4059936" cy="6572296"/>
          </a:xfrm>
        </p:spPr>
        <p:txBody>
          <a:bodyPr>
            <a:normAutofit fontScale="62500" lnSpcReduction="20000"/>
          </a:bodyPr>
          <a:lstStyle/>
          <a:p>
            <a:r>
              <a:rPr lang="ru-RU" dirty="0" smtClean="0"/>
              <a:t>С 1990 года печатаются произведения Леонида Филатова, среди которых, например, "Любовь к трем апельсинам", известные произведения  "</a:t>
            </a:r>
            <a:r>
              <a:rPr lang="ru-RU" dirty="0" err="1" smtClean="0"/>
              <a:t>Сукины</a:t>
            </a:r>
            <a:r>
              <a:rPr lang="ru-RU" dirty="0" smtClean="0"/>
              <a:t> дети", не менее известное "Большая любовь Робин Гуда", "</a:t>
            </a:r>
            <a:r>
              <a:rPr lang="ru-RU" dirty="0" err="1" smtClean="0"/>
              <a:t>Лизистрата</a:t>
            </a:r>
            <a:r>
              <a:rPr lang="ru-RU" dirty="0" smtClean="0"/>
              <a:t>", "Я — человек театральный", "Театр Л. Филатова" и другие. За авторство комедии «</a:t>
            </a:r>
            <a:r>
              <a:rPr lang="ru-RU" dirty="0" err="1" smtClean="0"/>
              <a:t>Лизастрата</a:t>
            </a:r>
            <a:r>
              <a:rPr lang="ru-RU" dirty="0" smtClean="0"/>
              <a:t>» Л. Филатову в 1998 году присуждается годовая премия, учрежденная литературным журналом «Октябрь».</a:t>
            </a:r>
            <a:br>
              <a:rPr lang="ru-RU" dirty="0" smtClean="0"/>
            </a:br>
            <a:r>
              <a:rPr lang="ru-RU" dirty="0" smtClean="0"/>
              <a:t/>
            </a:r>
            <a:br>
              <a:rPr lang="ru-RU" dirty="0" smtClean="0"/>
            </a:br>
            <a:r>
              <a:rPr lang="ru-RU" dirty="0" smtClean="0"/>
              <a:t>В 70-х годах популярными стали песни на стихи Филатова, написанные В. </a:t>
            </a:r>
            <a:r>
              <a:rPr lang="ru-RU" dirty="0" err="1" smtClean="0"/>
              <a:t>Качаном</a:t>
            </a:r>
            <a:r>
              <a:rPr lang="ru-RU" dirty="0" smtClean="0"/>
              <a:t>. А в 1996 году увидел свет диск с этими песнями – «Оранжевый кот». В 2000 году 26 мая Филатов был номинирован международной премией «Поэзия» — он получил награду в номинации «Поющая Русь».</a:t>
            </a:r>
            <a:br>
              <a:rPr lang="ru-RU" dirty="0" smtClean="0"/>
            </a:br>
            <a:endParaRPr lang="ru-RU" dirty="0"/>
          </a:p>
        </p:txBody>
      </p:sp>
    </p:spTree>
  </p:cSld>
  <p:clrMapOvr>
    <a:masterClrMapping/>
  </p:clrMapOvr>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endParaRPr lang="ru-RU"/>
          </a:p>
        </p:txBody>
      </p:sp>
      <p:pic>
        <p:nvPicPr>
          <p:cNvPr id="10242" name="Picture 2"/>
          <p:cNvPicPr>
            <a:picLocks noGrp="1" noChangeAspect="1" noChangeArrowheads="1"/>
          </p:cNvPicPr>
          <p:nvPr>
            <p:ph sz="half" idx="1"/>
          </p:nvPr>
        </p:nvPicPr>
        <p:blipFill>
          <a:blip r:embed="rId2" cstate="email"/>
          <a:stretch>
            <a:fillRect/>
          </a:stretch>
        </p:blipFill>
        <p:spPr bwMode="auto">
          <a:xfrm>
            <a:off x="970001" y="1722438"/>
            <a:ext cx="3012998" cy="4525962"/>
          </a:xfrm>
          <a:prstGeom prst="rect">
            <a:avLst/>
          </a:prstGeom>
          <a:noFill/>
          <a:ln w="19050">
            <a:solidFill>
              <a:schemeClr val="tx1"/>
            </a:solidFill>
            <a:miter lim="800000"/>
            <a:headEnd/>
            <a:tailEnd/>
          </a:ln>
          <a:effectLst>
            <a:outerShdw blurRad="50800" dist="38100" dir="13500000" algn="br" rotWithShape="0">
              <a:prstClr val="black">
                <a:alpha val="40000"/>
              </a:prstClr>
            </a:outerShdw>
          </a:effectLst>
        </p:spPr>
      </p:pic>
      <p:sp>
        <p:nvSpPr>
          <p:cNvPr id="6" name="Содержимое 5"/>
          <p:cNvSpPr>
            <a:spLocks noGrp="1"/>
          </p:cNvSpPr>
          <p:nvPr>
            <p:ph sz="half" idx="2"/>
          </p:nvPr>
        </p:nvSpPr>
        <p:spPr/>
        <p:txBody>
          <a:bodyPr>
            <a:normAutofit fontScale="62500" lnSpcReduction="20000"/>
          </a:bodyPr>
          <a:lstStyle/>
          <a:p>
            <a:r>
              <a:rPr lang="ru-RU" dirty="0" smtClean="0"/>
              <a:t>Филатов — редкий актер, которому посчастливится после ухода из жизни остаться не только в качестве экранного образа, неминуемо бледнеющего с каждым годом в глазах новых поколений зрителей, но и в качестве бесплотных и всегда ярких, не покидающих память стихотворных строк.</a:t>
            </a:r>
            <a:br>
              <a:rPr lang="ru-RU" dirty="0" smtClean="0"/>
            </a:br>
            <a:r>
              <a:rPr lang="ru-RU" dirty="0" smtClean="0"/>
              <a:t/>
            </a:r>
            <a:br>
              <a:rPr lang="ru-RU" dirty="0" smtClean="0"/>
            </a:br>
            <a:r>
              <a:rPr lang="ru-RU" dirty="0" smtClean="0"/>
              <a:t>"Без меня не унывай!</a:t>
            </a:r>
            <a:br>
              <a:rPr lang="ru-RU" dirty="0" smtClean="0"/>
            </a:br>
            <a:r>
              <a:rPr lang="ru-RU" dirty="0" smtClean="0"/>
              <a:t>Чаще фикус поливай!</a:t>
            </a:r>
            <a:br>
              <a:rPr lang="ru-RU" dirty="0" smtClean="0"/>
            </a:br>
            <a:r>
              <a:rPr lang="ru-RU" dirty="0" err="1" smtClean="0"/>
              <a:t>Хошь</a:t>
            </a:r>
            <a:r>
              <a:rPr lang="ru-RU" dirty="0" smtClean="0"/>
              <a:t> — играй на балалайке,</a:t>
            </a:r>
            <a:br>
              <a:rPr lang="ru-RU" dirty="0" smtClean="0"/>
            </a:br>
            <a:r>
              <a:rPr lang="ru-RU" dirty="0" err="1" smtClean="0"/>
              <a:t>Хошь</a:t>
            </a:r>
            <a:r>
              <a:rPr lang="ru-RU" dirty="0" smtClean="0"/>
              <a:t> — на пяльцах вышивай!</a:t>
            </a:r>
            <a:br>
              <a:rPr lang="ru-RU" dirty="0" smtClean="0"/>
            </a:br>
            <a:r>
              <a:rPr lang="ru-RU" dirty="0" smtClean="0"/>
              <a:t>Ну а сунется такой,</a:t>
            </a:r>
            <a:br>
              <a:rPr lang="ru-RU" dirty="0" smtClean="0"/>
            </a:br>
            <a:r>
              <a:rPr lang="ru-RU" dirty="0" smtClean="0"/>
              <a:t>Кто нарушит твой покой,</a:t>
            </a:r>
            <a:br>
              <a:rPr lang="ru-RU" dirty="0" smtClean="0"/>
            </a:br>
            <a:r>
              <a:rPr lang="ru-RU" dirty="0" smtClean="0"/>
              <a:t>— Мне тебя учить не надо:</a:t>
            </a:r>
            <a:br>
              <a:rPr lang="ru-RU" dirty="0" smtClean="0"/>
            </a:br>
            <a:r>
              <a:rPr lang="ru-RU" dirty="0" smtClean="0"/>
              <a:t>Сковородка под рукой!.."</a:t>
            </a:r>
            <a:br>
              <a:rPr lang="ru-RU" dirty="0" smtClean="0"/>
            </a:br>
            <a:endParaRPr lang="ru-RU"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500034" y="-214338"/>
            <a:ext cx="8186766" cy="1428760"/>
          </a:xfrm>
        </p:spPr>
        <p:txBody>
          <a:bodyPr>
            <a:normAutofit fontScale="90000"/>
          </a:bodyPr>
          <a:lstStyle/>
          <a:p>
            <a:r>
              <a:rPr lang="ru-RU" dirty="0" smtClean="0"/>
              <a:t/>
            </a:r>
            <a:br>
              <a:rPr lang="ru-RU" dirty="0" smtClean="0"/>
            </a:br>
            <a:r>
              <a:rPr lang="ru-RU" dirty="0" smtClean="0"/>
              <a:t/>
            </a:r>
            <a:br>
              <a:rPr lang="ru-RU" dirty="0" smtClean="0"/>
            </a:br>
            <a:r>
              <a:rPr lang="ru-RU" sz="3100" dirty="0" smtClean="0"/>
              <a:t>14 января – 105 лет со дня рождения русского писателя Анатолия Наумовича Рыбакова </a:t>
            </a:r>
            <a:r>
              <a:rPr sz="3100" smtClean="0"/>
              <a:t/>
            </a:r>
            <a:br>
              <a:rPr sz="3100" smtClean="0"/>
            </a:br>
            <a:r>
              <a:rPr lang="ru-RU" sz="3100" dirty="0" smtClean="0"/>
              <a:t>(н. ф. Аронов) (1911-1998). </a:t>
            </a:r>
            <a:endParaRPr lang="ru-RU" sz="3100" dirty="0"/>
          </a:p>
        </p:txBody>
      </p:sp>
      <p:pic>
        <p:nvPicPr>
          <p:cNvPr id="4" name="Содержимое 3" descr="http://back-in-ussr.info/wp-content/uploads/2012/05/74c16e29b0815c33871660aacdd_prev.jpg">
            <a:hlinkClick r:id="rId2"/>
          </p:cNvPr>
          <p:cNvPicPr>
            <a:picLocks noGrp="1"/>
          </p:cNvPicPr>
          <p:nvPr>
            <p:ph idx="1"/>
          </p:nvPr>
        </p:nvPicPr>
        <p:blipFill>
          <a:blip r:embed="rId3" cstate="email"/>
          <a:srcRect/>
          <a:stretch>
            <a:fillRect/>
          </a:stretch>
        </p:blipFill>
        <p:spPr bwMode="auto">
          <a:xfrm>
            <a:off x="2123728" y="2420888"/>
            <a:ext cx="4691056" cy="3638546"/>
          </a:xfrm>
          <a:prstGeom prst="rect">
            <a:avLst/>
          </a:prstGeom>
          <a:noFill/>
          <a:ln w="12700">
            <a:solidFill>
              <a:schemeClr val="tx1"/>
            </a:solid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r>
              <a:rPr lang="ru-RU" dirty="0" smtClean="0"/>
              <a:t>Январь</a:t>
            </a:r>
            <a:endParaRPr lang="ru-RU" dirty="0"/>
          </a:p>
        </p:txBody>
      </p:sp>
      <p:pic>
        <p:nvPicPr>
          <p:cNvPr id="2050" name="Picture 2" descr="F:\Месяцы\dad54247-c301-43be-98bb-b787e8899074[1].png"/>
          <p:cNvPicPr>
            <a:picLocks noGrp="1" noChangeAspect="1" noChangeArrowheads="1"/>
          </p:cNvPicPr>
          <p:nvPr>
            <p:ph idx="1"/>
          </p:nvPr>
        </p:nvPicPr>
        <p:blipFill>
          <a:blip r:embed="rId2" cstate="email"/>
          <a:srcRect/>
          <a:stretch>
            <a:fillRect/>
          </a:stretch>
        </p:blipFill>
        <p:spPr bwMode="auto">
          <a:xfrm>
            <a:off x="971600" y="1484784"/>
            <a:ext cx="6663114" cy="4769696"/>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endParaRPr lang="ru-RU"/>
          </a:p>
        </p:txBody>
      </p:sp>
      <p:pic>
        <p:nvPicPr>
          <p:cNvPr id="1026" name="Picture 2"/>
          <p:cNvPicPr>
            <a:picLocks noGrp="1" noChangeAspect="1" noChangeArrowheads="1"/>
          </p:cNvPicPr>
          <p:nvPr>
            <p:ph sz="half" idx="1"/>
          </p:nvPr>
        </p:nvPicPr>
        <p:blipFill>
          <a:blip r:embed="rId2" cstate="email"/>
          <a:stretch>
            <a:fillRect/>
          </a:stretch>
        </p:blipFill>
        <p:spPr bwMode="auto">
          <a:xfrm>
            <a:off x="2786050" y="3857628"/>
            <a:ext cx="1438102" cy="2310938"/>
          </a:xfrm>
          <a:prstGeom prst="rect">
            <a:avLst/>
          </a:prstGeom>
          <a:noFill/>
          <a:ln w="9525">
            <a:noFill/>
            <a:miter lim="800000"/>
            <a:headEnd/>
            <a:tailEnd/>
          </a:ln>
          <a:effectLst/>
        </p:spPr>
      </p:pic>
      <p:sp>
        <p:nvSpPr>
          <p:cNvPr id="6" name="Содержимое 5"/>
          <p:cNvSpPr>
            <a:spLocks noGrp="1"/>
          </p:cNvSpPr>
          <p:nvPr>
            <p:ph sz="half" idx="2"/>
          </p:nvPr>
        </p:nvSpPr>
        <p:spPr/>
        <p:txBody>
          <a:bodyPr>
            <a:normAutofit fontScale="85000" lnSpcReduction="20000"/>
          </a:bodyPr>
          <a:lstStyle/>
          <a:p>
            <a:r>
              <a:rPr lang="ru-RU" dirty="0" smtClean="0"/>
              <a:t>Первая его повесть, «Кортик», вышла в 1948 году и сразу имела большой успех, как и другие книги писателя — «Водители», «Бронзовая птица», трилогия «Приключения Кроша», «Тяжелый песок»… А роман «Дети Арбата», вышедший в 1987 году, стал настоящим событием в литературной жизни России.</a:t>
            </a:r>
          </a:p>
          <a:p>
            <a:endParaRPr lang="ru-RU" dirty="0"/>
          </a:p>
        </p:txBody>
      </p:sp>
      <p:pic>
        <p:nvPicPr>
          <p:cNvPr id="1028" name="Picture 4"/>
          <p:cNvPicPr>
            <a:picLocks noChangeAspect="1" noChangeArrowheads="1"/>
          </p:cNvPicPr>
          <p:nvPr/>
        </p:nvPicPr>
        <p:blipFill>
          <a:blip r:embed="rId3" cstate="email"/>
          <a:srcRect/>
          <a:stretch>
            <a:fillRect/>
          </a:stretch>
        </p:blipFill>
        <p:spPr bwMode="auto">
          <a:xfrm>
            <a:off x="1000100" y="1000108"/>
            <a:ext cx="1349076" cy="1943442"/>
          </a:xfrm>
          <a:prstGeom prst="rect">
            <a:avLst/>
          </a:prstGeom>
          <a:noFill/>
          <a:ln w="9525">
            <a:noFill/>
            <a:miter lim="800000"/>
            <a:headEnd/>
            <a:tailEnd/>
          </a:ln>
          <a:effectLst/>
        </p:spPr>
      </p:pic>
      <p:pic>
        <p:nvPicPr>
          <p:cNvPr id="1029" name="Picture 5"/>
          <p:cNvPicPr>
            <a:picLocks noChangeAspect="1" noChangeArrowheads="1"/>
          </p:cNvPicPr>
          <p:nvPr/>
        </p:nvPicPr>
        <p:blipFill>
          <a:blip r:embed="rId4" cstate="email"/>
          <a:srcRect/>
          <a:stretch>
            <a:fillRect/>
          </a:stretch>
        </p:blipFill>
        <p:spPr bwMode="auto">
          <a:xfrm>
            <a:off x="2643174" y="1285860"/>
            <a:ext cx="1364376" cy="2111372"/>
          </a:xfrm>
          <a:prstGeom prst="rect">
            <a:avLst/>
          </a:prstGeom>
          <a:noFill/>
          <a:ln w="9525">
            <a:noFill/>
            <a:miter lim="800000"/>
            <a:headEnd/>
            <a:tailEnd/>
          </a:ln>
          <a:effectLst/>
        </p:spPr>
      </p:pic>
      <p:pic>
        <p:nvPicPr>
          <p:cNvPr id="1030" name="Picture 6"/>
          <p:cNvPicPr>
            <a:picLocks noChangeAspect="1" noChangeArrowheads="1"/>
          </p:cNvPicPr>
          <p:nvPr/>
        </p:nvPicPr>
        <p:blipFill>
          <a:blip r:embed="rId5" cstate="email"/>
          <a:srcRect/>
          <a:stretch>
            <a:fillRect/>
          </a:stretch>
        </p:blipFill>
        <p:spPr bwMode="auto">
          <a:xfrm>
            <a:off x="928662" y="3714752"/>
            <a:ext cx="1420457" cy="217329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lstStyle/>
          <a:p>
            <a:endParaRPr lang="ru-RU"/>
          </a:p>
        </p:txBody>
      </p:sp>
      <p:pic>
        <p:nvPicPr>
          <p:cNvPr id="2050" name="Picture 2"/>
          <p:cNvPicPr>
            <a:picLocks noGrp="1" noChangeAspect="1" noChangeArrowheads="1"/>
          </p:cNvPicPr>
          <p:nvPr>
            <p:ph type="pic" idx="1"/>
          </p:nvPr>
        </p:nvPicPr>
        <p:blipFill>
          <a:blip r:embed="rId2" cstate="email"/>
          <a:srcRect/>
          <a:stretch>
            <a:fillRect/>
          </a:stretch>
        </p:blipFill>
        <p:spPr bwMode="auto">
          <a:xfrm>
            <a:off x="357158" y="500042"/>
            <a:ext cx="5691214" cy="5291524"/>
          </a:xfrm>
          <a:prstGeom prst="rect">
            <a:avLst/>
          </a:prstGeom>
          <a:noFill/>
          <a:ln w="9525">
            <a:noFill/>
            <a:miter lim="800000"/>
            <a:headEnd/>
            <a:tailEnd/>
          </a:ln>
          <a:effectLst/>
        </p:spPr>
      </p:pic>
      <p:sp>
        <p:nvSpPr>
          <p:cNvPr id="7" name="Текст 6"/>
          <p:cNvSpPr>
            <a:spLocks noGrp="1"/>
          </p:cNvSpPr>
          <p:nvPr>
            <p:ph type="body" sz="half" idx="2"/>
          </p:nvPr>
        </p:nvSpPr>
        <p:spPr>
          <a:xfrm>
            <a:off x="6286512" y="571480"/>
            <a:ext cx="2400288" cy="5143536"/>
          </a:xfrm>
        </p:spPr>
        <p:txBody>
          <a:bodyPr>
            <a:noAutofit/>
          </a:bodyPr>
          <a:lstStyle/>
          <a:p>
            <a:r>
              <a:rPr lang="ru-RU" sz="1400" dirty="0" smtClean="0"/>
              <a:t>Анатолий Рыбаков умел писать бестселлеры. На протяжении более 50 лет он был, наверное, единственным настоящим русским автором бестселлеров. Когда в 1987-м году страна зачитывалась романом «Дети Арбата» — одним из первых, опубликованных в перестроечной России произведений, о годах сталинского террора. Многие с изумлением узнавали в авторе «того самого» Анатолия Рыбакова, сочинителя приключенческих повестей «Кортик» и «Бронзовая птица».</a:t>
            </a:r>
          </a:p>
          <a:p>
            <a:endParaRPr lang="ru-RU" sz="14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500034" y="571480"/>
            <a:ext cx="8229600" cy="1285884"/>
          </a:xfrm>
        </p:spPr>
        <p:txBody>
          <a:bodyPr>
            <a:normAutofit fontScale="90000"/>
          </a:bodyPr>
          <a:lstStyle/>
          <a:p>
            <a:r>
              <a:rPr lang="ru-RU" sz="3200" dirty="0" smtClean="0"/>
              <a:t>15 января – 125 лет со дня рождения русского поэта Осипа </a:t>
            </a:r>
            <a:r>
              <a:rPr lang="ru-RU" sz="3200" dirty="0" err="1" smtClean="0"/>
              <a:t>Эмильевича</a:t>
            </a:r>
            <a:r>
              <a:rPr lang="ru-RU" sz="3200" dirty="0" smtClean="0"/>
              <a:t> Мандельштама (1891-1938). </a:t>
            </a:r>
            <a:br>
              <a:rPr lang="ru-RU" sz="3200" dirty="0" smtClean="0"/>
            </a:br>
            <a:endParaRPr lang="ru-RU" sz="3200" dirty="0"/>
          </a:p>
        </p:txBody>
      </p:sp>
      <p:pic>
        <p:nvPicPr>
          <p:cNvPr id="4098" name="Picture 2"/>
          <p:cNvPicPr>
            <a:picLocks noGrp="1" noChangeAspect="1" noChangeArrowheads="1"/>
          </p:cNvPicPr>
          <p:nvPr>
            <p:ph sz="half" idx="1"/>
          </p:nvPr>
        </p:nvPicPr>
        <p:blipFill>
          <a:blip r:embed="rId2" cstate="email"/>
          <a:srcRect/>
          <a:stretch>
            <a:fillRect/>
          </a:stretch>
        </p:blipFill>
        <p:spPr bwMode="auto">
          <a:xfrm>
            <a:off x="827584" y="2132856"/>
            <a:ext cx="3238500" cy="2428875"/>
          </a:xfrm>
          <a:prstGeom prst="rect">
            <a:avLst/>
          </a:prstGeom>
          <a:noFill/>
          <a:ln w="12700">
            <a:solidFill>
              <a:schemeClr val="accent1">
                <a:lumMod val="20000"/>
                <a:lumOff val="80000"/>
              </a:schemeClr>
            </a:solidFill>
            <a:miter lim="800000"/>
            <a:headEnd/>
            <a:tailEnd/>
          </a:ln>
          <a:effectLst/>
        </p:spPr>
      </p:pic>
      <p:sp>
        <p:nvSpPr>
          <p:cNvPr id="8" name="Содержимое 7"/>
          <p:cNvSpPr>
            <a:spLocks noGrp="1"/>
          </p:cNvSpPr>
          <p:nvPr>
            <p:ph sz="half" idx="2"/>
          </p:nvPr>
        </p:nvSpPr>
        <p:spPr/>
        <p:txBody>
          <a:bodyPr/>
          <a:lstStyle/>
          <a:p>
            <a:r>
              <a:rPr lang="ru-RU" dirty="0" smtClean="0"/>
              <a:t>: «Вот уже четверть века, как я, мешая важное с пустяками, наплываю на русскую поэзию, но вскоре стихи мои сольются с ней, кое-что изменив в ее строении и составе».</a:t>
            </a:r>
            <a:endParaRPr lang="ru-RU"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8" name="Содержимое 7"/>
          <p:cNvSpPr>
            <a:spLocks noGrp="1"/>
          </p:cNvSpPr>
          <p:nvPr>
            <p:ph sz="half" idx="1"/>
          </p:nvPr>
        </p:nvSpPr>
        <p:spPr>
          <a:xfrm>
            <a:off x="428596" y="1785926"/>
            <a:ext cx="4059936" cy="4572000"/>
          </a:xfrm>
        </p:spPr>
        <p:txBody>
          <a:bodyPr>
            <a:normAutofit fontScale="70000" lnSpcReduction="20000"/>
          </a:bodyPr>
          <a:lstStyle/>
          <a:p>
            <a:endParaRPr lang="ru-RU" dirty="0"/>
          </a:p>
        </p:txBody>
      </p:sp>
      <p:sp>
        <p:nvSpPr>
          <p:cNvPr id="4" name="Содержимое 3"/>
          <p:cNvSpPr>
            <a:spLocks noGrp="1"/>
          </p:cNvSpPr>
          <p:nvPr>
            <p:ph sz="half" idx="2"/>
          </p:nvPr>
        </p:nvSpPr>
        <p:spPr/>
        <p:txBody>
          <a:bodyPr>
            <a:normAutofit fontScale="70000" lnSpcReduction="20000"/>
          </a:bodyPr>
          <a:lstStyle/>
          <a:p>
            <a:r>
              <a:rPr lang="ru-RU" dirty="0" smtClean="0"/>
              <a:t>Смерть Мандельштама — «с гурьбой и гуртом», со своим народом — к бессмертию его поэзии добавила бессмертие судьбы. Мандельштам-поэт стал мифом, а его творческая биография — одним из центральных историко-культурных символов XX века, воплощением искусства, противостоящего тирании, умерщвленного физически, но победившего духовно, вопреки всему воскресающего в чудом сохранившихся стихах, романах, картинах, симфониях.</a:t>
            </a:r>
          </a:p>
          <a:p>
            <a:endParaRPr lang="ru-RU" dirty="0"/>
          </a:p>
        </p:txBody>
      </p:sp>
      <p:pic>
        <p:nvPicPr>
          <p:cNvPr id="5123" name="Picture 3"/>
          <p:cNvPicPr>
            <a:picLocks noChangeAspect="1" noChangeArrowheads="1"/>
          </p:cNvPicPr>
          <p:nvPr/>
        </p:nvPicPr>
        <p:blipFill>
          <a:blip r:embed="rId2" cstate="email"/>
          <a:srcRect/>
          <a:stretch>
            <a:fillRect/>
          </a:stretch>
        </p:blipFill>
        <p:spPr bwMode="auto">
          <a:xfrm>
            <a:off x="500034" y="714356"/>
            <a:ext cx="3939458" cy="570230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9" name="Picture 5"/>
          <p:cNvPicPr>
            <a:picLocks noChangeAspect="1" noChangeArrowheads="1"/>
          </p:cNvPicPr>
          <p:nvPr/>
        </p:nvPicPr>
        <p:blipFill>
          <a:blip r:embed="rId2" cstate="email"/>
          <a:srcRect/>
          <a:stretch>
            <a:fillRect/>
          </a:stretch>
        </p:blipFill>
        <p:spPr bwMode="auto">
          <a:xfrm>
            <a:off x="1571604" y="357166"/>
            <a:ext cx="5072098" cy="5931856"/>
          </a:xfrm>
          <a:prstGeom prst="rect">
            <a:avLst/>
          </a:prstGeom>
          <a:noFill/>
          <a:ln w="9525">
            <a:solidFill>
              <a:schemeClr val="accent4"/>
            </a:solidFill>
            <a:miter lim="800000"/>
            <a:headEnd/>
            <a:tailEnd/>
          </a:ln>
          <a:effectLst/>
        </p:spPr>
      </p:pic>
      <p:sp>
        <p:nvSpPr>
          <p:cNvPr id="2" name="Заголовок 1"/>
          <p:cNvSpPr>
            <a:spLocks noGrp="1"/>
          </p:cNvSpPr>
          <p:nvPr>
            <p:ph type="title"/>
          </p:nvPr>
        </p:nvSpPr>
        <p:spPr/>
        <p:txBody>
          <a:bodyPr/>
          <a:lstStyle/>
          <a:p>
            <a:endParaRPr lang="ru-RU" dirty="0"/>
          </a:p>
        </p:txBody>
      </p:sp>
      <p:pic>
        <p:nvPicPr>
          <p:cNvPr id="6146" name="Picture 2"/>
          <p:cNvPicPr>
            <a:picLocks noGrp="1" noChangeAspect="1" noChangeArrowheads="1"/>
          </p:cNvPicPr>
          <p:nvPr>
            <p:ph sz="half" idx="1"/>
          </p:nvPr>
        </p:nvPicPr>
        <p:blipFill>
          <a:blip r:embed="rId3" cstate="email"/>
          <a:srcRect/>
          <a:stretch>
            <a:fillRect/>
          </a:stretch>
        </p:blipFill>
        <p:spPr bwMode="auto">
          <a:xfrm>
            <a:off x="428596" y="3429000"/>
            <a:ext cx="1573832" cy="2481266"/>
          </a:xfrm>
          <a:prstGeom prst="rect">
            <a:avLst/>
          </a:prstGeom>
          <a:noFill/>
          <a:ln w="9525">
            <a:noFill/>
            <a:miter lim="800000"/>
            <a:headEnd/>
            <a:tailEnd/>
          </a:ln>
          <a:effectLst/>
        </p:spPr>
      </p:pic>
      <p:pic>
        <p:nvPicPr>
          <p:cNvPr id="7" name="Picture 2"/>
          <p:cNvPicPr>
            <a:picLocks noGrp="1" noChangeAspect="1" noChangeArrowheads="1"/>
          </p:cNvPicPr>
          <p:nvPr>
            <p:ph sz="half" idx="2"/>
          </p:nvPr>
        </p:nvPicPr>
        <p:blipFill>
          <a:blip r:embed="rId4" cstate="email"/>
          <a:srcRect/>
          <a:stretch>
            <a:fillRect/>
          </a:stretch>
        </p:blipFill>
        <p:spPr bwMode="auto">
          <a:xfrm>
            <a:off x="3071802" y="3929066"/>
            <a:ext cx="1690686" cy="2705098"/>
          </a:xfrm>
          <a:prstGeom prst="rect">
            <a:avLst/>
          </a:prstGeom>
          <a:noFill/>
          <a:ln w="9525">
            <a:noFill/>
            <a:miter lim="800000"/>
            <a:headEnd/>
            <a:tailEnd/>
          </a:ln>
          <a:effectLst/>
        </p:spPr>
      </p:pic>
      <p:pic>
        <p:nvPicPr>
          <p:cNvPr id="6148" name="Picture 4"/>
          <p:cNvPicPr>
            <a:picLocks noChangeAspect="1" noChangeArrowheads="1"/>
          </p:cNvPicPr>
          <p:nvPr/>
        </p:nvPicPr>
        <p:blipFill>
          <a:blip r:embed="rId5" cstate="email"/>
          <a:srcRect/>
          <a:stretch>
            <a:fillRect/>
          </a:stretch>
        </p:blipFill>
        <p:spPr bwMode="auto">
          <a:xfrm>
            <a:off x="5929322" y="3357562"/>
            <a:ext cx="2882896" cy="288289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0"/>
            <a:ext cx="8258204" cy="2014566"/>
          </a:xfrm>
        </p:spPr>
        <p:txBody>
          <a:bodyPr>
            <a:noAutofit/>
          </a:bodyPr>
          <a:lstStyle/>
          <a:p>
            <a:r>
              <a:rPr lang="ru-RU" sz="2800" dirty="0" smtClean="0"/>
              <a:t>24 января – 240 лет со дня рождения немецкого писателя, художника, композитора Эрнста Теодора Амадея Гофмана (1776-1822). </a:t>
            </a:r>
            <a:br>
              <a:rPr lang="ru-RU" sz="2800" dirty="0" smtClean="0"/>
            </a:br>
            <a:endParaRPr lang="ru-RU" sz="2800" dirty="0"/>
          </a:p>
        </p:txBody>
      </p:sp>
      <p:pic>
        <p:nvPicPr>
          <p:cNvPr id="7170" name="Picture 2"/>
          <p:cNvPicPr>
            <a:picLocks noGrp="1" noChangeAspect="1" noChangeArrowheads="1"/>
          </p:cNvPicPr>
          <p:nvPr>
            <p:ph idx="1"/>
          </p:nvPr>
        </p:nvPicPr>
        <p:blipFill>
          <a:blip r:embed="rId2" cstate="email"/>
          <a:stretch>
            <a:fillRect/>
          </a:stretch>
        </p:blipFill>
        <p:spPr bwMode="auto">
          <a:xfrm>
            <a:off x="1619672" y="1801436"/>
            <a:ext cx="5881286" cy="4878485"/>
          </a:xfrm>
          <a:prstGeom prst="rect">
            <a:avLst/>
          </a:prstGeom>
          <a:noFill/>
          <a:ln w="9525">
            <a:noFill/>
            <a:miter lim="800000"/>
            <a:headEnd/>
            <a:tailEnd/>
          </a:ln>
          <a:effectLst/>
          <a:scene3d>
            <a:camera prst="orthographicFront"/>
            <a:lightRig rig="threePt" dir="t"/>
          </a:scene3d>
          <a:sp3d>
            <a:bevelT w="165100" prst="coolSlant"/>
          </a:sp3d>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0"/>
            <a:ext cx="8229600" cy="1399032"/>
          </a:xfrm>
        </p:spPr>
        <p:txBody>
          <a:bodyPr>
            <a:normAutofit/>
          </a:bodyPr>
          <a:lstStyle/>
          <a:p>
            <a:r>
              <a:rPr lang="ru-RU" sz="2400" i="1" dirty="0" smtClean="0"/>
              <a:t>Гофман Эрнст  Теодор  Амадей  </a:t>
            </a:r>
            <a:r>
              <a:rPr lang="ru-RU" sz="2400" dirty="0" smtClean="0"/>
              <a:t> органически вошел  в нашу  отечественную культуру  и занял в ней свое особое, неповторимое место.</a:t>
            </a:r>
            <a:endParaRPr lang="ru-RU" sz="2400" dirty="0"/>
          </a:p>
        </p:txBody>
      </p:sp>
      <p:pic>
        <p:nvPicPr>
          <p:cNvPr id="8194" name="Picture 2"/>
          <p:cNvPicPr>
            <a:picLocks noGrp="1" noChangeAspect="1" noChangeArrowheads="1"/>
          </p:cNvPicPr>
          <p:nvPr>
            <p:ph sz="half" idx="1"/>
          </p:nvPr>
        </p:nvPicPr>
        <p:blipFill>
          <a:blip r:embed="rId2" cstate="email"/>
          <a:srcRect/>
          <a:stretch>
            <a:fillRect/>
          </a:stretch>
        </p:blipFill>
        <p:spPr bwMode="auto">
          <a:xfrm>
            <a:off x="357158" y="1428736"/>
            <a:ext cx="1770304" cy="2828928"/>
          </a:xfrm>
          <a:prstGeom prst="rect">
            <a:avLst/>
          </a:prstGeom>
          <a:noFill/>
          <a:ln w="9525">
            <a:noFill/>
            <a:miter lim="800000"/>
            <a:headEnd/>
            <a:tailEnd/>
          </a:ln>
          <a:effectLst/>
        </p:spPr>
      </p:pic>
      <p:sp>
        <p:nvSpPr>
          <p:cNvPr id="4" name="Содержимое 3"/>
          <p:cNvSpPr>
            <a:spLocks noGrp="1"/>
          </p:cNvSpPr>
          <p:nvPr>
            <p:ph sz="half" idx="2"/>
          </p:nvPr>
        </p:nvSpPr>
        <p:spPr>
          <a:xfrm>
            <a:off x="4643438" y="1428712"/>
            <a:ext cx="4059936" cy="5429288"/>
          </a:xfrm>
        </p:spPr>
        <p:txBody>
          <a:bodyPr>
            <a:normAutofit fontScale="62500" lnSpcReduction="20000"/>
          </a:bodyPr>
          <a:lstStyle/>
          <a:p>
            <a:r>
              <a:rPr lang="ru-RU" dirty="0" smtClean="0"/>
              <a:t>Известно, что в библиотеке Пушкина имелось собрание  сочинений </a:t>
            </a:r>
            <a:r>
              <a:rPr lang="ru-RU" i="1" dirty="0" smtClean="0"/>
              <a:t>Гофмана</a:t>
            </a:r>
            <a:r>
              <a:rPr lang="ru-RU" dirty="0" smtClean="0"/>
              <a:t> во французском переводе , хотя мировосприятие и художественная система </a:t>
            </a:r>
            <a:r>
              <a:rPr lang="ru-RU" i="1" dirty="0" smtClean="0"/>
              <a:t>Гофмана</a:t>
            </a:r>
            <a:r>
              <a:rPr lang="ru-RU" dirty="0" smtClean="0"/>
              <a:t>  были чужды самому духу  пушкинского  творчества. Но уже  следующее  поколение бесспорно испытало на себе обаяние автора </a:t>
            </a:r>
            <a:r>
              <a:rPr lang="ru-RU" i="1" dirty="0" smtClean="0"/>
              <a:t>«Фантазий в манере  </a:t>
            </a:r>
            <a:r>
              <a:rPr lang="ru-RU" i="1" dirty="0" err="1" smtClean="0"/>
              <a:t>Калло</a:t>
            </a:r>
            <a:r>
              <a:rPr lang="ru-RU" i="1" dirty="0" smtClean="0"/>
              <a:t>»</a:t>
            </a:r>
            <a:r>
              <a:rPr lang="ru-RU" dirty="0" smtClean="0"/>
              <a:t> и </a:t>
            </a:r>
            <a:r>
              <a:rPr lang="ru-RU" i="1" dirty="0" smtClean="0"/>
              <a:t>«Ночных рассказов»</a:t>
            </a:r>
            <a:r>
              <a:rPr lang="ru-RU" dirty="0" smtClean="0"/>
              <a:t>. Явные  симптомы этого  мы видим  в неоконченной повести Лермонтова </a:t>
            </a:r>
            <a:r>
              <a:rPr lang="ru-RU" i="1" dirty="0" smtClean="0"/>
              <a:t>«</a:t>
            </a:r>
            <a:r>
              <a:rPr lang="ru-RU" i="1" dirty="0" err="1" smtClean="0"/>
              <a:t>Штосс</a:t>
            </a:r>
            <a:r>
              <a:rPr lang="ru-RU" i="1" dirty="0" smtClean="0"/>
              <a:t>»</a:t>
            </a:r>
            <a:r>
              <a:rPr lang="ru-RU" dirty="0" smtClean="0"/>
              <a:t>, в </a:t>
            </a:r>
            <a:r>
              <a:rPr lang="ru-RU" i="1" dirty="0" smtClean="0"/>
              <a:t>«Пестрых  сказках»</a:t>
            </a:r>
            <a:r>
              <a:rPr lang="ru-RU" dirty="0" smtClean="0"/>
              <a:t>  В.Ф.Одоевского. Наиболее глубоким оказалось воздействие Гофмана на </a:t>
            </a:r>
            <a:r>
              <a:rPr lang="ru-RU" i="1" dirty="0" smtClean="0"/>
              <a:t>«Петербургские повести»</a:t>
            </a:r>
            <a:r>
              <a:rPr lang="ru-RU" dirty="0" smtClean="0"/>
              <a:t> Гоголя (</a:t>
            </a:r>
            <a:r>
              <a:rPr lang="ru-RU" i="1" dirty="0" smtClean="0"/>
              <a:t>«Нос»</a:t>
            </a:r>
            <a:r>
              <a:rPr lang="ru-RU" dirty="0" smtClean="0"/>
              <a:t>, </a:t>
            </a:r>
            <a:r>
              <a:rPr lang="ru-RU" i="1" dirty="0" smtClean="0"/>
              <a:t>«Портрет»</a:t>
            </a:r>
            <a:r>
              <a:rPr lang="ru-RU" dirty="0" smtClean="0"/>
              <a:t>, </a:t>
            </a:r>
            <a:r>
              <a:rPr lang="ru-RU" i="1" dirty="0" smtClean="0"/>
              <a:t>«Записки сумасшедшего»</a:t>
            </a:r>
            <a:r>
              <a:rPr lang="ru-RU" dirty="0" smtClean="0"/>
              <a:t>).  Не миновал его и Достоевский(особенно очевидно – в повести «Двойник » и А.К. Толстой (рассказ </a:t>
            </a:r>
            <a:r>
              <a:rPr lang="ru-RU" i="1" dirty="0" smtClean="0"/>
              <a:t>«Упырь»</a:t>
            </a:r>
            <a:r>
              <a:rPr lang="ru-RU" dirty="0" smtClean="0"/>
              <a:t>, поэма </a:t>
            </a:r>
            <a:r>
              <a:rPr lang="ru-RU" i="1" dirty="0" smtClean="0"/>
              <a:t>«</a:t>
            </a:r>
            <a:r>
              <a:rPr lang="ru-RU" i="1" dirty="0" err="1" smtClean="0"/>
              <a:t>Дон-Жуан</a:t>
            </a:r>
            <a:r>
              <a:rPr lang="ru-RU" i="1" dirty="0" smtClean="0"/>
              <a:t>»</a:t>
            </a:r>
            <a:r>
              <a:rPr lang="ru-RU" dirty="0" smtClean="0"/>
              <a:t>). </a:t>
            </a:r>
          </a:p>
          <a:p>
            <a:endParaRPr lang="ru-RU" dirty="0"/>
          </a:p>
        </p:txBody>
      </p:sp>
      <p:pic>
        <p:nvPicPr>
          <p:cNvPr id="8195" name="Picture 3"/>
          <p:cNvPicPr>
            <a:picLocks noChangeAspect="1" noChangeArrowheads="1"/>
          </p:cNvPicPr>
          <p:nvPr/>
        </p:nvPicPr>
        <p:blipFill>
          <a:blip r:embed="rId3" cstate="email"/>
          <a:srcRect/>
          <a:stretch>
            <a:fillRect/>
          </a:stretch>
        </p:blipFill>
        <p:spPr bwMode="auto">
          <a:xfrm>
            <a:off x="1428728" y="3071810"/>
            <a:ext cx="1714480" cy="2704227"/>
          </a:xfrm>
          <a:prstGeom prst="rect">
            <a:avLst/>
          </a:prstGeom>
          <a:noFill/>
          <a:ln w="9525">
            <a:noFill/>
            <a:miter lim="800000"/>
            <a:headEnd/>
            <a:tailEnd/>
          </a:ln>
          <a:effectLst/>
        </p:spPr>
      </p:pic>
      <p:pic>
        <p:nvPicPr>
          <p:cNvPr id="6" name="Picture 2"/>
          <p:cNvPicPr>
            <a:picLocks noChangeAspect="1" noChangeArrowheads="1"/>
          </p:cNvPicPr>
          <p:nvPr/>
        </p:nvPicPr>
        <p:blipFill>
          <a:blip r:embed="rId4" cstate="email"/>
          <a:srcRect/>
          <a:stretch>
            <a:fillRect/>
          </a:stretch>
        </p:blipFill>
        <p:spPr bwMode="auto">
          <a:xfrm>
            <a:off x="3071802" y="3929066"/>
            <a:ext cx="1711961" cy="264317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000" dirty="0" smtClean="0"/>
              <a:t>Воздействие </a:t>
            </a:r>
            <a:r>
              <a:rPr lang="ru-RU" sz="2000" i="1" dirty="0" smtClean="0"/>
              <a:t>Гофмана</a:t>
            </a:r>
            <a:r>
              <a:rPr lang="ru-RU" sz="2000" dirty="0" smtClean="0"/>
              <a:t> на  русскую культуру шло не только вширь-  к читающей публике, но и  вглубь; его  испытали  многие  русские  писатели Х</a:t>
            </a:r>
            <a:r>
              <a:rPr sz="2000" smtClean="0"/>
              <a:t>I</a:t>
            </a:r>
            <a:r>
              <a:rPr lang="ru-RU" sz="2000" dirty="0" smtClean="0"/>
              <a:t>Х - ХХ веков</a:t>
            </a:r>
            <a:endParaRPr lang="ru-RU" sz="2000" dirty="0"/>
          </a:p>
        </p:txBody>
      </p:sp>
      <p:sp>
        <p:nvSpPr>
          <p:cNvPr id="7" name="Содержимое 6"/>
          <p:cNvSpPr>
            <a:spLocks noGrp="1"/>
          </p:cNvSpPr>
          <p:nvPr>
            <p:ph sz="half" idx="1"/>
          </p:nvPr>
        </p:nvSpPr>
        <p:spPr/>
        <p:txBody>
          <a:bodyPr>
            <a:normAutofit fontScale="62500" lnSpcReduction="20000"/>
          </a:bodyPr>
          <a:lstStyle/>
          <a:p>
            <a:endParaRPr lang="ru-RU" dirty="0"/>
          </a:p>
        </p:txBody>
      </p:sp>
      <p:sp>
        <p:nvSpPr>
          <p:cNvPr id="4" name="Содержимое 3"/>
          <p:cNvSpPr>
            <a:spLocks noGrp="1"/>
          </p:cNvSpPr>
          <p:nvPr>
            <p:ph sz="half" idx="2"/>
          </p:nvPr>
        </p:nvSpPr>
        <p:spPr/>
        <p:txBody>
          <a:bodyPr>
            <a:normAutofit fontScale="62500" lnSpcReduction="20000"/>
          </a:bodyPr>
          <a:lstStyle/>
          <a:p>
            <a:r>
              <a:rPr lang="ru-RU" dirty="0" smtClean="0"/>
              <a:t>К его произведениям  обращаются поэты «серебряного века», художники  из круга «Мира искусства», литературные  и театральные  критики, режиссеры. Ахматова,  далекая  по всему  духу своего творчества от немецкой  литературы, не раз упоминает имя </a:t>
            </a:r>
            <a:r>
              <a:rPr lang="ru-RU" i="1" dirty="0" smtClean="0"/>
              <a:t>Гофмана</a:t>
            </a:r>
            <a:r>
              <a:rPr lang="ru-RU" dirty="0" smtClean="0"/>
              <a:t> как знак художественных вкусов своего поколения</a:t>
            </a:r>
            <a:r>
              <a:rPr lang="ru-RU" i="1" dirty="0" smtClean="0"/>
              <a:t> «</a:t>
            </a:r>
            <a:r>
              <a:rPr lang="ru-RU" i="1" dirty="0" err="1" smtClean="0"/>
              <a:t>Серапионовы</a:t>
            </a:r>
            <a:r>
              <a:rPr lang="ru-RU" i="1" dirty="0" smtClean="0"/>
              <a:t>  братья»</a:t>
            </a:r>
            <a:r>
              <a:rPr lang="ru-RU" dirty="0" smtClean="0"/>
              <a:t>                  преклонялись перед Гофманом и считали его своим учителем и «патроном», но само обращение к его традициям было  принципиально свободным и независимым. </a:t>
            </a:r>
          </a:p>
          <a:p>
            <a:endParaRPr lang="ru-RU" dirty="0"/>
          </a:p>
        </p:txBody>
      </p:sp>
      <p:pic>
        <p:nvPicPr>
          <p:cNvPr id="9219" name="Picture 3"/>
          <p:cNvPicPr>
            <a:picLocks noChangeAspect="1" noChangeArrowheads="1"/>
          </p:cNvPicPr>
          <p:nvPr/>
        </p:nvPicPr>
        <p:blipFill>
          <a:blip r:embed="rId2" cstate="email"/>
          <a:srcRect/>
          <a:stretch>
            <a:fillRect/>
          </a:stretch>
        </p:blipFill>
        <p:spPr bwMode="auto">
          <a:xfrm>
            <a:off x="1000100" y="1785926"/>
            <a:ext cx="3479263" cy="4183631"/>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000" dirty="0" smtClean="0"/>
              <a:t>С появлением балета П. И. Чайковского </a:t>
            </a:r>
            <a:r>
              <a:rPr lang="ru-RU" sz="2000" i="1" dirty="0" smtClean="0"/>
              <a:t>«Щелкунчик»</a:t>
            </a:r>
            <a:r>
              <a:rPr lang="ru-RU" sz="2000" dirty="0" smtClean="0"/>
              <a:t> (</a:t>
            </a:r>
            <a:r>
              <a:rPr lang="ru-RU" sz="2000" b="1" dirty="0" smtClean="0"/>
              <a:t>1892</a:t>
            </a:r>
            <a:r>
              <a:rPr lang="ru-RU" sz="2000" dirty="0" smtClean="0"/>
              <a:t>)  </a:t>
            </a:r>
            <a:r>
              <a:rPr lang="ru-RU" sz="2000" i="1" dirty="0" smtClean="0"/>
              <a:t>Гофман</a:t>
            </a:r>
            <a:r>
              <a:rPr lang="ru-RU" sz="2000" dirty="0" smtClean="0"/>
              <a:t> </a:t>
            </a:r>
            <a:r>
              <a:rPr lang="ru-RU" sz="2000" i="1" dirty="0" smtClean="0"/>
              <a:t>Эрнст Теодор Вильгельм</a:t>
            </a:r>
            <a:r>
              <a:rPr lang="ru-RU" sz="2000" dirty="0" smtClean="0"/>
              <a:t> вошел и в музыкальную культуру России</a:t>
            </a:r>
            <a:endParaRPr lang="ru-RU" sz="2000" dirty="0"/>
          </a:p>
        </p:txBody>
      </p:sp>
      <p:pic>
        <p:nvPicPr>
          <p:cNvPr id="11267" name="Picture 3"/>
          <p:cNvPicPr>
            <a:picLocks noGrp="1" noChangeAspect="1" noChangeArrowheads="1"/>
          </p:cNvPicPr>
          <p:nvPr>
            <p:ph sz="half" idx="1"/>
          </p:nvPr>
        </p:nvPicPr>
        <p:blipFill>
          <a:blip r:embed="rId2" cstate="email"/>
          <a:stretch>
            <a:fillRect/>
          </a:stretch>
        </p:blipFill>
        <p:spPr bwMode="auto">
          <a:xfrm>
            <a:off x="746392" y="1722438"/>
            <a:ext cx="3460216" cy="4525962"/>
          </a:xfrm>
          <a:prstGeom prst="rect">
            <a:avLst/>
          </a:prstGeom>
          <a:noFill/>
          <a:ln w="9525">
            <a:noFill/>
            <a:miter lim="800000"/>
            <a:headEnd/>
            <a:tailEnd/>
          </a:ln>
          <a:effectLst/>
        </p:spPr>
      </p:pic>
      <p:pic>
        <p:nvPicPr>
          <p:cNvPr id="11266" name="Picture 2"/>
          <p:cNvPicPr>
            <a:picLocks noChangeAspect="1" noChangeArrowheads="1"/>
          </p:cNvPicPr>
          <p:nvPr/>
        </p:nvPicPr>
        <p:blipFill>
          <a:blip r:embed="rId3" cstate="email"/>
          <a:srcRect/>
          <a:stretch>
            <a:fillRect/>
          </a:stretch>
        </p:blipFill>
        <p:spPr bwMode="auto">
          <a:xfrm>
            <a:off x="4616816" y="1500174"/>
            <a:ext cx="3668341" cy="464347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571528"/>
            <a:ext cx="8186766" cy="2157442"/>
          </a:xfrm>
        </p:spPr>
        <p:txBody>
          <a:bodyPr>
            <a:noAutofit/>
          </a:bodyPr>
          <a:lstStyle/>
          <a:p>
            <a:r>
              <a:rPr lang="ru-RU" sz="3200" dirty="0" smtClean="0"/>
              <a:t/>
            </a:r>
            <a:br>
              <a:rPr lang="ru-RU" sz="3200" dirty="0" smtClean="0"/>
            </a:br>
            <a:r>
              <a:rPr lang="ru-RU" sz="3200" dirty="0" smtClean="0"/>
              <a:t/>
            </a:r>
            <a:br>
              <a:rPr lang="ru-RU" sz="3200" dirty="0" smtClean="0"/>
            </a:br>
            <a:r>
              <a:rPr lang="ru-RU" sz="3200" dirty="0" smtClean="0"/>
              <a:t/>
            </a:r>
            <a:br>
              <a:rPr lang="ru-RU" sz="3200" dirty="0" smtClean="0"/>
            </a:br>
            <a:r>
              <a:rPr lang="ru-RU" sz="3200" dirty="0" smtClean="0"/>
              <a:t>27 января – 190 лет со дня рождения русского писателя Михаила </a:t>
            </a:r>
            <a:r>
              <a:rPr lang="ru-RU" sz="3200" dirty="0" err="1" smtClean="0"/>
              <a:t>Евграфовича</a:t>
            </a:r>
            <a:r>
              <a:rPr lang="ru-RU" sz="3200" dirty="0" smtClean="0"/>
              <a:t> Салтыкова-Щедрина (н. ф. Салтыков) (1826-1889). </a:t>
            </a:r>
            <a:br>
              <a:rPr lang="ru-RU" sz="3200" dirty="0" smtClean="0"/>
            </a:br>
            <a:endParaRPr lang="ru-RU" sz="3200" dirty="0"/>
          </a:p>
        </p:txBody>
      </p:sp>
      <p:pic>
        <p:nvPicPr>
          <p:cNvPr id="14338" name="Picture 2"/>
          <p:cNvPicPr>
            <a:picLocks noGrp="1" noChangeAspect="1" noChangeArrowheads="1"/>
          </p:cNvPicPr>
          <p:nvPr>
            <p:ph sz="half" idx="1"/>
          </p:nvPr>
        </p:nvPicPr>
        <p:blipFill>
          <a:blip r:embed="rId2" cstate="email"/>
          <a:srcRect/>
          <a:stretch>
            <a:fillRect/>
          </a:stretch>
        </p:blipFill>
        <p:spPr bwMode="auto">
          <a:xfrm>
            <a:off x="500034" y="3643314"/>
            <a:ext cx="4059238" cy="2162813"/>
          </a:xfrm>
          <a:prstGeom prst="rect">
            <a:avLst/>
          </a:prstGeom>
          <a:noFill/>
          <a:ln w="9525">
            <a:noFill/>
            <a:miter lim="800000"/>
            <a:headEnd/>
            <a:tailEnd/>
          </a:ln>
          <a:effectLst/>
        </p:spPr>
      </p:pic>
      <p:sp>
        <p:nvSpPr>
          <p:cNvPr id="4" name="Содержимое 3"/>
          <p:cNvSpPr>
            <a:spLocks noGrp="1"/>
          </p:cNvSpPr>
          <p:nvPr>
            <p:ph sz="half" idx="2"/>
          </p:nvPr>
        </p:nvSpPr>
        <p:spPr>
          <a:xfrm>
            <a:off x="4714876" y="1928802"/>
            <a:ext cx="4038600" cy="4525963"/>
          </a:xfrm>
        </p:spPr>
        <p:txBody>
          <a:bodyPr>
            <a:normAutofit fontScale="77500" lnSpcReduction="20000"/>
          </a:bodyPr>
          <a:lstStyle/>
          <a:p>
            <a:r>
              <a:rPr lang="ru-RU" dirty="0" smtClean="0"/>
              <a:t>Салтыкову-Щедрину удалось прекрасно справляться с задачей обличения пороков общества своего времени. На протяжении двух десятков лет его произведения, как губка, впитывали в себя все недостатки жизни Российской Империи. По сути, эти сочинения являются историческими документами, ведь достоверность в некоторых из них практически полная.</a:t>
            </a:r>
            <a:endParaRPr lang="ru-RU"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3200" dirty="0" smtClean="0"/>
              <a:t>3 января – 80 лет со дня рождения русского поэта Николая Михайловича Рубцова (1936-1971). </a:t>
            </a:r>
            <a:endParaRPr lang="ru-RU" sz="3200" dirty="0"/>
          </a:p>
        </p:txBody>
      </p:sp>
      <p:pic>
        <p:nvPicPr>
          <p:cNvPr id="1026" name="Picture 2"/>
          <p:cNvPicPr>
            <a:picLocks noGrp="1" noChangeAspect="1" noChangeArrowheads="1"/>
          </p:cNvPicPr>
          <p:nvPr>
            <p:ph idx="1"/>
          </p:nvPr>
        </p:nvPicPr>
        <p:blipFill>
          <a:blip r:embed="rId2" cstate="email"/>
          <a:stretch>
            <a:fillRect/>
          </a:stretch>
        </p:blipFill>
        <p:spPr bwMode="auto">
          <a:xfrm>
            <a:off x="1569720" y="1882775"/>
            <a:ext cx="6004560" cy="4572000"/>
          </a:xfrm>
          <a:prstGeom prst="rect">
            <a:avLst/>
          </a:prstGeom>
          <a:noFill/>
          <a:ln w="9525">
            <a:solidFill>
              <a:schemeClr val="accent1"/>
            </a:solidFill>
            <a:miter lim="800000"/>
            <a:headEnd/>
            <a:tailEnd/>
          </a:ln>
          <a:effectLst/>
          <a:scene3d>
            <a:camera prst="orthographicFront"/>
            <a:lightRig rig="threePt" dir="t"/>
          </a:scene3d>
          <a:sp3d>
            <a:bevelT/>
          </a:sp3d>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cstate="email"/>
          <a:srcRect/>
          <a:stretch>
            <a:fillRect/>
          </a:stretch>
        </p:blipFill>
        <p:spPr bwMode="auto">
          <a:xfrm>
            <a:off x="2786050" y="714356"/>
            <a:ext cx="1619750" cy="2533645"/>
          </a:xfrm>
          <a:prstGeom prst="rect">
            <a:avLst/>
          </a:prstGeom>
          <a:noFill/>
          <a:ln w="9525">
            <a:noFill/>
            <a:miter lim="800000"/>
            <a:headEnd/>
            <a:tailEnd/>
          </a:ln>
          <a:effectLst/>
        </p:spPr>
      </p:pic>
      <p:sp>
        <p:nvSpPr>
          <p:cNvPr id="2" name="Заголовок 1"/>
          <p:cNvSpPr>
            <a:spLocks noGrp="1"/>
          </p:cNvSpPr>
          <p:nvPr>
            <p:ph type="title"/>
          </p:nvPr>
        </p:nvSpPr>
        <p:spPr/>
        <p:txBody>
          <a:bodyPr/>
          <a:lstStyle/>
          <a:p>
            <a:endParaRPr lang="ru-RU"/>
          </a:p>
        </p:txBody>
      </p:sp>
      <p:pic>
        <p:nvPicPr>
          <p:cNvPr id="11266" name="Picture 2"/>
          <p:cNvPicPr>
            <a:picLocks noGrp="1" noChangeAspect="1" noChangeArrowheads="1"/>
          </p:cNvPicPr>
          <p:nvPr>
            <p:ph sz="half" idx="1"/>
          </p:nvPr>
        </p:nvPicPr>
        <p:blipFill>
          <a:blip r:embed="rId3" cstate="email"/>
          <a:srcRect/>
          <a:stretch>
            <a:fillRect/>
          </a:stretch>
        </p:blipFill>
        <p:spPr bwMode="auto">
          <a:xfrm>
            <a:off x="857224" y="714356"/>
            <a:ext cx="1378208" cy="2166934"/>
          </a:xfrm>
          <a:prstGeom prst="rect">
            <a:avLst/>
          </a:prstGeom>
          <a:noFill/>
          <a:ln w="9525">
            <a:noFill/>
            <a:miter lim="800000"/>
            <a:headEnd/>
            <a:tailEnd/>
          </a:ln>
          <a:effectLst/>
        </p:spPr>
      </p:pic>
      <p:sp>
        <p:nvSpPr>
          <p:cNvPr id="4" name="Содержимое 3"/>
          <p:cNvSpPr>
            <a:spLocks noGrp="1"/>
          </p:cNvSpPr>
          <p:nvPr>
            <p:ph sz="half" idx="2"/>
          </p:nvPr>
        </p:nvSpPr>
        <p:spPr/>
        <p:txBody>
          <a:bodyPr>
            <a:normAutofit fontScale="70000" lnSpcReduction="20000"/>
          </a:bodyPr>
          <a:lstStyle/>
          <a:p>
            <a:r>
              <a:rPr lang="ru-RU" dirty="0" smtClean="0"/>
              <a:t>Проза Салтыкова-Щедрина – один из самых ценных образцов мировой сатиры. Стиль критики, оформленной в сказке, применялся писателем очень активно и стал образцом для подражания для многих писателей в будущем. Сказка, направленная на критику социального несовершенства, использовалась как литературный прием и до Салтыкова-Щедрина, но именно он смог сделать этот прием классическим</a:t>
            </a:r>
            <a:endParaRPr lang="ru-RU" dirty="0"/>
          </a:p>
        </p:txBody>
      </p:sp>
      <p:pic>
        <p:nvPicPr>
          <p:cNvPr id="11267" name="Picture 3"/>
          <p:cNvPicPr>
            <a:picLocks noChangeAspect="1" noChangeArrowheads="1"/>
          </p:cNvPicPr>
          <p:nvPr/>
        </p:nvPicPr>
        <p:blipFill>
          <a:blip r:embed="rId4" cstate="email"/>
          <a:srcRect/>
          <a:stretch>
            <a:fillRect/>
          </a:stretch>
        </p:blipFill>
        <p:spPr bwMode="auto">
          <a:xfrm rot="397753">
            <a:off x="2631723" y="4078197"/>
            <a:ext cx="1482824" cy="2362736"/>
          </a:xfrm>
          <a:prstGeom prst="rect">
            <a:avLst/>
          </a:prstGeom>
          <a:noFill/>
          <a:ln w="9525">
            <a:noFill/>
            <a:miter lim="800000"/>
            <a:headEnd/>
            <a:tailEnd/>
          </a:ln>
          <a:effectLst/>
        </p:spPr>
      </p:pic>
      <p:pic>
        <p:nvPicPr>
          <p:cNvPr id="12291" name="Picture 3"/>
          <p:cNvPicPr>
            <a:picLocks noChangeAspect="1" noChangeArrowheads="1"/>
          </p:cNvPicPr>
          <p:nvPr/>
        </p:nvPicPr>
        <p:blipFill>
          <a:blip r:embed="rId5" cstate="email"/>
          <a:srcRect/>
          <a:stretch>
            <a:fillRect/>
          </a:stretch>
        </p:blipFill>
        <p:spPr bwMode="auto">
          <a:xfrm rot="20957555">
            <a:off x="565111" y="3616020"/>
            <a:ext cx="1466856" cy="237600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lstStyle/>
          <a:p>
            <a:endParaRPr lang="ru-RU"/>
          </a:p>
        </p:txBody>
      </p:sp>
      <p:pic>
        <p:nvPicPr>
          <p:cNvPr id="12290" name="Picture 2"/>
          <p:cNvPicPr>
            <a:picLocks noGrp="1" noChangeAspect="1" noChangeArrowheads="1"/>
          </p:cNvPicPr>
          <p:nvPr>
            <p:ph idx="1"/>
          </p:nvPr>
        </p:nvPicPr>
        <p:blipFill>
          <a:blip r:embed="rId2" cstate="email"/>
          <a:srcRect/>
          <a:stretch>
            <a:fillRect/>
          </a:stretch>
        </p:blipFill>
        <p:spPr bwMode="auto">
          <a:xfrm>
            <a:off x="1214414" y="1560736"/>
            <a:ext cx="6681815" cy="462409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lstStyle/>
          <a:p>
            <a:endParaRPr lang="ru-RU"/>
          </a:p>
        </p:txBody>
      </p:sp>
      <p:pic>
        <p:nvPicPr>
          <p:cNvPr id="10242" name="Picture 2"/>
          <p:cNvPicPr>
            <a:picLocks noGrp="1" noChangeAspect="1" noChangeArrowheads="1"/>
          </p:cNvPicPr>
          <p:nvPr>
            <p:ph idx="1"/>
          </p:nvPr>
        </p:nvPicPr>
        <p:blipFill>
          <a:blip r:embed="rId2" cstate="email"/>
          <a:stretch>
            <a:fillRect/>
          </a:stretch>
        </p:blipFill>
        <p:spPr bwMode="auto">
          <a:xfrm>
            <a:off x="1108363" y="1882775"/>
            <a:ext cx="6927273" cy="4572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428596" y="500042"/>
            <a:ext cx="8229600" cy="1219200"/>
          </a:xfrm>
        </p:spPr>
        <p:txBody>
          <a:bodyPr>
            <a:normAutofit fontScale="90000"/>
          </a:bodyPr>
          <a:lstStyle/>
          <a:p>
            <a:r>
              <a:rPr lang="ru-RU" sz="3200" dirty="0" smtClean="0"/>
              <a:t>28 января – 175 лет со дня рождения русского историка Василия Осиповича Ключевского</a:t>
            </a:r>
            <a:r>
              <a:rPr sz="3200" smtClean="0"/>
              <a:t/>
            </a:r>
            <a:br>
              <a:rPr sz="3200" smtClean="0"/>
            </a:br>
            <a:r>
              <a:rPr lang="ru-RU" sz="3200" dirty="0" smtClean="0"/>
              <a:t> (1841-1911). </a:t>
            </a:r>
            <a:endParaRPr lang="ru-RU" sz="3200" dirty="0"/>
          </a:p>
        </p:txBody>
      </p:sp>
      <p:pic>
        <p:nvPicPr>
          <p:cNvPr id="15362" name="Picture 2"/>
          <p:cNvPicPr>
            <a:picLocks noGrp="1" noChangeAspect="1" noChangeArrowheads="1"/>
          </p:cNvPicPr>
          <p:nvPr>
            <p:ph sz="half" idx="1"/>
          </p:nvPr>
        </p:nvPicPr>
        <p:blipFill>
          <a:blip r:embed="rId2" cstate="email"/>
          <a:stretch>
            <a:fillRect/>
          </a:stretch>
        </p:blipFill>
        <p:spPr bwMode="auto">
          <a:xfrm>
            <a:off x="928662" y="2143116"/>
            <a:ext cx="3133898" cy="4438996"/>
          </a:xfrm>
          <a:prstGeom prst="rect">
            <a:avLst/>
          </a:prstGeom>
          <a:noFill/>
          <a:ln w="9525">
            <a:noFill/>
            <a:miter lim="800000"/>
            <a:headEnd/>
            <a:tailEnd/>
          </a:ln>
          <a:effectLst/>
        </p:spPr>
      </p:pic>
      <p:sp>
        <p:nvSpPr>
          <p:cNvPr id="5" name="Содержимое 4"/>
          <p:cNvSpPr>
            <a:spLocks noGrp="1"/>
          </p:cNvSpPr>
          <p:nvPr>
            <p:ph sz="half" idx="2"/>
          </p:nvPr>
        </p:nvSpPr>
        <p:spPr>
          <a:xfrm>
            <a:off x="4643438" y="2000240"/>
            <a:ext cx="4038600" cy="4525963"/>
          </a:xfrm>
        </p:spPr>
        <p:txBody>
          <a:bodyPr>
            <a:normAutofit fontScale="77500" lnSpcReduction="20000"/>
          </a:bodyPr>
          <a:lstStyle/>
          <a:p>
            <a:r>
              <a:rPr lang="ru-RU" dirty="0" smtClean="0"/>
              <a:t>Один из крупнейших русских историков, ординарный профессор Московского университета; ординарный академик Императорской Санкт-Петербургской Академии наук по истории и древностям русским, председатель Императорского Общества истории и древностей российских при Московском университете, тайный советник</a:t>
            </a:r>
            <a:endParaRPr lang="ru-RU"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Autofit/>
          </a:bodyPr>
          <a:lstStyle/>
          <a:p>
            <a:r>
              <a:rPr lang="ru-RU" sz="2800" dirty="0" smtClean="0"/>
              <a:t>"В жизни ученого и писателя главные биографические  факты - книги, важнейшие события - мысли"</a:t>
            </a:r>
            <a:endParaRPr lang="ru-RU" sz="2800" dirty="0"/>
          </a:p>
        </p:txBody>
      </p:sp>
      <p:pic>
        <p:nvPicPr>
          <p:cNvPr id="16386" name="Picture 2"/>
          <p:cNvPicPr>
            <a:picLocks noGrp="1" noChangeAspect="1" noChangeArrowheads="1"/>
          </p:cNvPicPr>
          <p:nvPr>
            <p:ph idx="1"/>
          </p:nvPr>
        </p:nvPicPr>
        <p:blipFill>
          <a:blip r:embed="rId2" cstate="email"/>
          <a:srcRect/>
          <a:stretch>
            <a:fillRect/>
          </a:stretch>
        </p:blipFill>
        <p:spPr bwMode="auto">
          <a:xfrm>
            <a:off x="642910" y="1643050"/>
            <a:ext cx="2121075" cy="3256037"/>
          </a:xfrm>
          <a:prstGeom prst="rect">
            <a:avLst/>
          </a:prstGeom>
          <a:noFill/>
          <a:ln w="9525">
            <a:noFill/>
            <a:miter lim="800000"/>
            <a:headEnd/>
            <a:tailEnd/>
          </a:ln>
          <a:effectLst/>
        </p:spPr>
      </p:pic>
      <p:pic>
        <p:nvPicPr>
          <p:cNvPr id="16387" name="Picture 3"/>
          <p:cNvPicPr>
            <a:picLocks noChangeAspect="1" noChangeArrowheads="1"/>
          </p:cNvPicPr>
          <p:nvPr/>
        </p:nvPicPr>
        <p:blipFill>
          <a:blip r:embed="rId3" cstate="email"/>
          <a:srcRect/>
          <a:stretch>
            <a:fillRect/>
          </a:stretch>
        </p:blipFill>
        <p:spPr bwMode="auto">
          <a:xfrm>
            <a:off x="3358238" y="1714488"/>
            <a:ext cx="2498028" cy="3214710"/>
          </a:xfrm>
          <a:prstGeom prst="rect">
            <a:avLst/>
          </a:prstGeom>
          <a:noFill/>
          <a:ln w="9525">
            <a:noFill/>
            <a:miter lim="800000"/>
            <a:headEnd/>
            <a:tailEnd/>
          </a:ln>
          <a:effectLst/>
        </p:spPr>
      </p:pic>
      <p:pic>
        <p:nvPicPr>
          <p:cNvPr id="16388" name="Picture 4"/>
          <p:cNvPicPr>
            <a:picLocks noChangeAspect="1" noChangeArrowheads="1"/>
          </p:cNvPicPr>
          <p:nvPr/>
        </p:nvPicPr>
        <p:blipFill>
          <a:blip r:embed="rId4" cstate="email"/>
          <a:srcRect/>
          <a:stretch>
            <a:fillRect/>
          </a:stretch>
        </p:blipFill>
        <p:spPr bwMode="auto">
          <a:xfrm>
            <a:off x="6215074" y="1643050"/>
            <a:ext cx="2427273" cy="3319347"/>
          </a:xfrm>
          <a:prstGeom prst="rect">
            <a:avLst/>
          </a:prstGeom>
          <a:noFill/>
          <a:ln w="9525">
            <a:noFill/>
            <a:miter lim="800000"/>
            <a:headEnd/>
            <a:tailEnd/>
          </a:ln>
          <a:effectLst/>
        </p:spPr>
      </p:pic>
      <p:pic>
        <p:nvPicPr>
          <p:cNvPr id="16389" name="Picture 5"/>
          <p:cNvPicPr>
            <a:picLocks noChangeAspect="1" noChangeArrowheads="1"/>
          </p:cNvPicPr>
          <p:nvPr/>
        </p:nvPicPr>
        <p:blipFill>
          <a:blip r:embed="rId5" cstate="email"/>
          <a:srcRect/>
          <a:stretch>
            <a:fillRect/>
          </a:stretch>
        </p:blipFill>
        <p:spPr bwMode="auto">
          <a:xfrm>
            <a:off x="2071670" y="3429000"/>
            <a:ext cx="1905000" cy="28575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r>
              <a:rPr lang="ru-RU" dirty="0" smtClean="0"/>
              <a:t>Афоризмы В.О.Ключевского</a:t>
            </a:r>
            <a:endParaRPr lang="ru-RU" dirty="0"/>
          </a:p>
        </p:txBody>
      </p:sp>
      <p:sp>
        <p:nvSpPr>
          <p:cNvPr id="2" name="Содержимое 1"/>
          <p:cNvSpPr>
            <a:spLocks noGrp="1"/>
          </p:cNvSpPr>
          <p:nvPr>
            <p:ph idx="1"/>
          </p:nvPr>
        </p:nvSpPr>
        <p:spPr/>
        <p:txBody>
          <a:bodyPr>
            <a:normAutofit fontScale="77500" lnSpcReduction="20000"/>
          </a:bodyPr>
          <a:lstStyle/>
          <a:p>
            <a:r>
              <a:rPr lang="ru-RU" dirty="0" smtClean="0"/>
              <a:t>Ум ценится дорого, когда дешевеет сила. </a:t>
            </a:r>
          </a:p>
          <a:p>
            <a:r>
              <a:rPr lang="ru-RU" dirty="0" smtClean="0"/>
              <a:t>Было бы сердце, а печали найдутся. </a:t>
            </a:r>
          </a:p>
          <a:p>
            <a:r>
              <a:rPr lang="ru-RU" dirty="0" smtClean="0"/>
              <a:t>Чтобы согреть Россию, некоторые готовы сжечь ее. </a:t>
            </a:r>
          </a:p>
          <a:p>
            <a:r>
              <a:rPr lang="ru-RU" dirty="0" smtClean="0"/>
              <a:t> Характер - власть над самим собой, талант - власть над другими. </a:t>
            </a:r>
          </a:p>
          <a:p>
            <a:r>
              <a:rPr lang="ru-RU" dirty="0" smtClean="0"/>
              <a:t>Под сильными страстями часто скрывается только слабая воля. </a:t>
            </a:r>
          </a:p>
          <a:p>
            <a:r>
              <a:rPr lang="ru-RU" dirty="0" smtClean="0"/>
              <a:t>Достойный человек не тот, у кого нет недостатков, а тот, у кого есть достоинства.</a:t>
            </a:r>
            <a:br>
              <a:rPr lang="ru-RU" dirty="0" smtClean="0"/>
            </a:br>
            <a:r>
              <a:rPr lang="ru-RU" dirty="0" smtClean="0"/>
              <a:t/>
            </a:r>
            <a:br>
              <a:rPr lang="ru-RU" dirty="0" smtClean="0"/>
            </a:br>
            <a:r>
              <a:rPr lang="ru-RU" dirty="0" smtClean="0"/>
              <a:t> </a:t>
            </a:r>
            <a:br>
              <a:rPr lang="ru-RU" dirty="0" smtClean="0"/>
            </a:br>
            <a:endParaRPr lang="ru-RU"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r>
              <a:rPr lang="ru-RU" dirty="0" smtClean="0"/>
              <a:t>Февраль</a:t>
            </a:r>
            <a:endParaRPr lang="ru-RU" dirty="0"/>
          </a:p>
        </p:txBody>
      </p:sp>
      <p:pic>
        <p:nvPicPr>
          <p:cNvPr id="1026" name="Picture 2" descr="F:\Месяцы\iO2GS9FFO.jpg"/>
          <p:cNvPicPr>
            <a:picLocks noGrp="1" noChangeAspect="1" noChangeArrowheads="1"/>
          </p:cNvPicPr>
          <p:nvPr>
            <p:ph idx="1"/>
          </p:nvPr>
        </p:nvPicPr>
        <p:blipFill>
          <a:blip r:embed="rId2" cstate="email"/>
          <a:srcRect/>
          <a:stretch>
            <a:fillRect/>
          </a:stretch>
        </p:blipFill>
        <p:spPr bwMode="auto">
          <a:xfrm>
            <a:off x="1115616" y="1772816"/>
            <a:ext cx="6167038" cy="461313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357158" y="142852"/>
            <a:ext cx="8329642" cy="1871690"/>
          </a:xfrm>
        </p:spPr>
        <p:txBody>
          <a:bodyPr>
            <a:normAutofit fontScale="90000"/>
          </a:bodyPr>
          <a:lstStyle/>
          <a:p>
            <a:r>
              <a:rPr lang="ru-RU" sz="3200" dirty="0" smtClean="0"/>
              <a:t>5 февраля – 165 лет со дня рождения русского издателя, книгопродавца Ивана Дмитриевича Сытина (1851-1934). </a:t>
            </a:r>
            <a:br>
              <a:rPr lang="ru-RU" sz="3200" dirty="0" smtClean="0"/>
            </a:br>
            <a:endParaRPr lang="ru-RU" sz="3200" dirty="0"/>
          </a:p>
        </p:txBody>
      </p:sp>
      <p:pic>
        <p:nvPicPr>
          <p:cNvPr id="3075" name="Picture 3"/>
          <p:cNvPicPr>
            <a:picLocks noGrp="1" noChangeAspect="1" noChangeArrowheads="1"/>
          </p:cNvPicPr>
          <p:nvPr>
            <p:ph sz="half" idx="1"/>
          </p:nvPr>
        </p:nvPicPr>
        <p:blipFill>
          <a:blip r:embed="rId2" cstate="email"/>
          <a:srcRect/>
          <a:stretch>
            <a:fillRect/>
          </a:stretch>
        </p:blipFill>
        <p:spPr bwMode="auto">
          <a:xfrm>
            <a:off x="500034" y="1714488"/>
            <a:ext cx="2016592" cy="2714644"/>
          </a:xfrm>
          <a:prstGeom prst="rect">
            <a:avLst/>
          </a:prstGeom>
          <a:noFill/>
          <a:ln w="9525">
            <a:noFill/>
            <a:miter lim="800000"/>
            <a:headEnd/>
            <a:tailEnd/>
          </a:ln>
          <a:effectLst/>
        </p:spPr>
      </p:pic>
      <p:sp>
        <p:nvSpPr>
          <p:cNvPr id="5" name="Содержимое 4"/>
          <p:cNvSpPr>
            <a:spLocks noGrp="1"/>
          </p:cNvSpPr>
          <p:nvPr>
            <p:ph sz="half" idx="2"/>
          </p:nvPr>
        </p:nvSpPr>
        <p:spPr/>
        <p:txBody>
          <a:bodyPr>
            <a:normAutofit fontScale="70000" lnSpcReduction="20000"/>
          </a:bodyPr>
          <a:lstStyle/>
          <a:p>
            <a:r>
              <a:rPr lang="ru-RU" dirty="0" smtClean="0"/>
              <a:t>Российский издатель – просветитель. Издательскую деятельность начал в Москве в 1876 г. С 1884 г. печатал книги издательства «Посредник»; издавал учебники, научно – популярные книги, дешёвые собрания сочинений русских классиков, энциклопедии, календари. К началу 20 века издательство стало крупнейшим в России. После Октябрьской революции Сытин был консультантом Госиздата.</a:t>
            </a:r>
            <a:endParaRPr lang="ru-RU" dirty="0"/>
          </a:p>
        </p:txBody>
      </p:sp>
      <p:pic>
        <p:nvPicPr>
          <p:cNvPr id="3074" name="Picture 2"/>
          <p:cNvPicPr>
            <a:picLocks noChangeAspect="1" noChangeArrowheads="1"/>
          </p:cNvPicPr>
          <p:nvPr/>
        </p:nvPicPr>
        <p:blipFill>
          <a:blip r:embed="rId3" cstate="email"/>
          <a:srcRect/>
          <a:stretch>
            <a:fillRect/>
          </a:stretch>
        </p:blipFill>
        <p:spPr bwMode="auto">
          <a:xfrm>
            <a:off x="2714612" y="3500438"/>
            <a:ext cx="1929396" cy="262413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endParaRPr lang="ru-RU"/>
          </a:p>
        </p:txBody>
      </p:sp>
      <p:pic>
        <p:nvPicPr>
          <p:cNvPr id="2050" name="Picture 2"/>
          <p:cNvPicPr>
            <a:picLocks noGrp="1" noChangeAspect="1" noChangeArrowheads="1"/>
          </p:cNvPicPr>
          <p:nvPr>
            <p:ph sz="half" idx="1"/>
          </p:nvPr>
        </p:nvPicPr>
        <p:blipFill>
          <a:blip r:embed="rId2" cstate="email"/>
          <a:srcRect/>
          <a:stretch>
            <a:fillRect/>
          </a:stretch>
        </p:blipFill>
        <p:spPr bwMode="auto">
          <a:xfrm>
            <a:off x="642910" y="214290"/>
            <a:ext cx="2143140" cy="3189195"/>
          </a:xfrm>
          <a:prstGeom prst="rect">
            <a:avLst/>
          </a:prstGeom>
          <a:noFill/>
          <a:ln w="9525">
            <a:noFill/>
            <a:miter lim="800000"/>
            <a:headEnd/>
            <a:tailEnd/>
          </a:ln>
          <a:effectLst/>
        </p:spPr>
      </p:pic>
      <p:sp>
        <p:nvSpPr>
          <p:cNvPr id="6" name="Содержимое 5"/>
          <p:cNvSpPr>
            <a:spLocks noGrp="1"/>
          </p:cNvSpPr>
          <p:nvPr>
            <p:ph sz="half" idx="2"/>
          </p:nvPr>
        </p:nvSpPr>
        <p:spPr/>
        <p:txBody>
          <a:bodyPr>
            <a:normAutofit fontScale="62500" lnSpcReduction="20000"/>
          </a:bodyPr>
          <a:lstStyle/>
          <a:p>
            <a:r>
              <a:rPr lang="ru-RU" dirty="0" smtClean="0"/>
              <a:t>Огромная заслуга И. Д. Сытина состояла не только в том, что он выпускал массовыми тиражами дешевые издания русских и зарубежных литературных классиков, но и в том, что он выпускал многочисленные наглядные пособия, учебную литературу для учебных заведений и внеклассного чтения, многие научно-популярные серии, рассчитанные на разнообразные вкусы и интересы. С большой любовью издавал Сытин красочные книжки и сказки для детей, детские журналы. В 1891 году он приобрел вместе с типографией свое первое периодическое издание - журнал "Вокруг света". </a:t>
            </a:r>
            <a:endParaRPr lang="ru-RU" dirty="0"/>
          </a:p>
        </p:txBody>
      </p:sp>
      <p:pic>
        <p:nvPicPr>
          <p:cNvPr id="2051" name="Picture 3"/>
          <p:cNvPicPr>
            <a:picLocks noChangeAspect="1" noChangeArrowheads="1"/>
          </p:cNvPicPr>
          <p:nvPr/>
        </p:nvPicPr>
        <p:blipFill>
          <a:blip r:embed="rId3" cstate="email"/>
          <a:srcRect/>
          <a:stretch>
            <a:fillRect/>
          </a:stretch>
        </p:blipFill>
        <p:spPr bwMode="auto">
          <a:xfrm>
            <a:off x="2428860" y="2732279"/>
            <a:ext cx="2311418" cy="332428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email"/>
          <a:srcRect/>
          <a:stretch>
            <a:fillRect/>
          </a:stretch>
        </p:blipFill>
        <p:spPr bwMode="auto">
          <a:xfrm>
            <a:off x="1500166" y="1571612"/>
            <a:ext cx="3309336" cy="2143140"/>
          </a:xfrm>
          <a:prstGeom prst="rect">
            <a:avLst/>
          </a:prstGeom>
          <a:noFill/>
          <a:ln w="9525">
            <a:noFill/>
            <a:miter lim="800000"/>
            <a:headEnd/>
            <a:tailEnd/>
          </a:ln>
          <a:effectLst/>
        </p:spPr>
      </p:pic>
      <p:sp>
        <p:nvSpPr>
          <p:cNvPr id="4" name="Заголовок 3"/>
          <p:cNvSpPr>
            <a:spLocks noGrp="1"/>
          </p:cNvSpPr>
          <p:nvPr>
            <p:ph type="title"/>
          </p:nvPr>
        </p:nvSpPr>
        <p:spPr/>
        <p:txBody>
          <a:bodyPr/>
          <a:lstStyle/>
          <a:p>
            <a:endParaRPr lang="ru-RU"/>
          </a:p>
        </p:txBody>
      </p:sp>
      <p:pic>
        <p:nvPicPr>
          <p:cNvPr id="1026" name="Picture 2"/>
          <p:cNvPicPr>
            <a:picLocks noGrp="1" noChangeAspect="1" noChangeArrowheads="1"/>
          </p:cNvPicPr>
          <p:nvPr>
            <p:ph sz="half" idx="1"/>
          </p:nvPr>
        </p:nvPicPr>
        <p:blipFill>
          <a:blip r:embed="rId3" cstate="email"/>
          <a:srcRect/>
          <a:stretch>
            <a:fillRect/>
          </a:stretch>
        </p:blipFill>
        <p:spPr bwMode="auto">
          <a:xfrm>
            <a:off x="285720" y="2928934"/>
            <a:ext cx="1223223" cy="1857388"/>
          </a:xfrm>
          <a:prstGeom prst="rect">
            <a:avLst/>
          </a:prstGeom>
          <a:noFill/>
          <a:ln w="9525">
            <a:noFill/>
            <a:miter lim="800000"/>
            <a:headEnd/>
            <a:tailEnd/>
          </a:ln>
          <a:effectLst/>
        </p:spPr>
      </p:pic>
      <p:sp>
        <p:nvSpPr>
          <p:cNvPr id="6" name="Содержимое 5"/>
          <p:cNvSpPr>
            <a:spLocks noGrp="1"/>
          </p:cNvSpPr>
          <p:nvPr>
            <p:ph sz="half" idx="2"/>
          </p:nvPr>
        </p:nvSpPr>
        <p:spPr/>
        <p:txBody>
          <a:bodyPr>
            <a:normAutofit fontScale="62500" lnSpcReduction="20000"/>
          </a:bodyPr>
          <a:lstStyle/>
          <a:p>
            <a:r>
              <a:rPr lang="ru-RU" dirty="0" smtClean="0"/>
              <a:t>Впервые был предпринят выпуск многотомных энциклопедий - Народной, Детской, Военной. В 1911 году вышло великолепное издание "Великая реформа", посвященное 50-летию отмены крепостного права. В 1912 году -многотомное юбилейное издание "Отечественная война 1612 года и русское общество. 1812-1912". В 1913 году - историческое исследование о трехсотлетии Дома Романовых - "Три века". Вместе с тем Товарищество выпустило и такие книги: "Что нужно крестьянину?", "Современный общественно-политический словарь"</a:t>
            </a:r>
            <a:endParaRPr lang="ru-RU" dirty="0"/>
          </a:p>
        </p:txBody>
      </p:sp>
      <p:pic>
        <p:nvPicPr>
          <p:cNvPr id="9" name="Picture 4"/>
          <p:cNvPicPr>
            <a:picLocks noChangeAspect="1" noChangeArrowheads="1"/>
          </p:cNvPicPr>
          <p:nvPr/>
        </p:nvPicPr>
        <p:blipFill>
          <a:blip r:embed="rId4" cstate="email"/>
          <a:srcRect/>
          <a:stretch>
            <a:fillRect/>
          </a:stretch>
        </p:blipFill>
        <p:spPr bwMode="auto">
          <a:xfrm>
            <a:off x="1357290" y="4143380"/>
            <a:ext cx="1560514" cy="2035170"/>
          </a:xfrm>
          <a:prstGeom prst="rect">
            <a:avLst/>
          </a:prstGeom>
          <a:noFill/>
          <a:ln w="9525">
            <a:noFill/>
            <a:miter lim="800000"/>
            <a:headEnd/>
            <a:tailEnd/>
          </a:ln>
          <a:effectLst/>
        </p:spPr>
      </p:pic>
      <p:pic>
        <p:nvPicPr>
          <p:cNvPr id="1028" name="Picture 4"/>
          <p:cNvPicPr>
            <a:picLocks noChangeAspect="1" noChangeArrowheads="1"/>
          </p:cNvPicPr>
          <p:nvPr/>
        </p:nvPicPr>
        <p:blipFill>
          <a:blip r:embed="rId5" cstate="email"/>
          <a:srcRect/>
          <a:stretch>
            <a:fillRect/>
          </a:stretch>
        </p:blipFill>
        <p:spPr bwMode="auto">
          <a:xfrm>
            <a:off x="3143240" y="4000504"/>
            <a:ext cx="1705201" cy="247013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email"/>
          <a:srcRect/>
          <a:stretch>
            <a:fillRect/>
          </a:stretch>
        </p:blipFill>
        <p:spPr bwMode="auto">
          <a:xfrm>
            <a:off x="755576" y="332656"/>
            <a:ext cx="1341437" cy="1828800"/>
          </a:xfrm>
          <a:prstGeom prst="rect">
            <a:avLst/>
          </a:prstGeom>
          <a:noFill/>
          <a:ln w="9525">
            <a:solidFill>
              <a:schemeClr val="accent1"/>
            </a:solidFill>
            <a:miter lim="800000"/>
            <a:headEnd/>
            <a:tailEnd/>
          </a:ln>
          <a:effectLst>
            <a:glow rad="63500">
              <a:schemeClr val="accent2">
                <a:satMod val="175000"/>
                <a:alpha val="40000"/>
              </a:schemeClr>
            </a:glow>
          </a:effectLst>
        </p:spPr>
      </p:pic>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idx="1"/>
          </p:nvPr>
        </p:nvSpPr>
        <p:spPr/>
        <p:txBody>
          <a:bodyPr>
            <a:normAutofit fontScale="92500"/>
          </a:bodyPr>
          <a:lstStyle/>
          <a:p>
            <a:pPr>
              <a:buNone/>
            </a:pPr>
            <a:r>
              <a:rPr lang="ru-RU" sz="2800" dirty="0" smtClean="0"/>
              <a:t>                    Талант </a:t>
            </a:r>
            <a:r>
              <a:rPr lang="ru-RU" sz="2800" dirty="0"/>
              <a:t>– всегда чудо. И потому всегда </a:t>
            </a:r>
            <a:r>
              <a:rPr lang="ru-RU" sz="2800" dirty="0" err="1"/>
              <a:t>неожиданен</a:t>
            </a:r>
            <a:r>
              <a:rPr lang="ru-RU" sz="2800" dirty="0"/>
              <a:t>. Читая стихи Николая Рубцова, невольно думаешь: как мог на этой скудной, в смысле культуры, почве, на невспаханном поле, да ещё под затянувшееся ненастье вырасти и вызреть такой удивительный колос, каким предстает перед нами его поэзия… Жизнь, кажется, сделала всё, чтобы убить зёрнышко его дарования ещё до того, как оно даст росток.</a:t>
            </a:r>
          </a:p>
          <a:p>
            <a:pPr algn="r">
              <a:buNone/>
            </a:pPr>
            <a:r>
              <a:rPr lang="ru-RU" sz="2800" dirty="0"/>
              <a:t>Сергей </a:t>
            </a:r>
            <a:r>
              <a:rPr lang="ru-RU" sz="2800" dirty="0" err="1"/>
              <a:t>Викулов</a:t>
            </a:r>
            <a:endParaRPr lang="ru-RU" sz="2800"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Autofit/>
          </a:bodyPr>
          <a:lstStyle/>
          <a:p>
            <a:r>
              <a:rPr lang="ru-RU" sz="3200" dirty="0" smtClean="0"/>
              <a:t>Подарочный плакат  Ивану Дмитриевичу от сотрудников издательства к юбилею- </a:t>
            </a:r>
            <a:endParaRPr lang="ru-RU" sz="3200" dirty="0"/>
          </a:p>
        </p:txBody>
      </p:sp>
      <p:pic>
        <p:nvPicPr>
          <p:cNvPr id="4098" name="Picture 2"/>
          <p:cNvPicPr>
            <a:picLocks noGrp="1" noChangeAspect="1" noChangeArrowheads="1"/>
          </p:cNvPicPr>
          <p:nvPr>
            <p:ph sz="half" idx="1"/>
          </p:nvPr>
        </p:nvPicPr>
        <p:blipFill>
          <a:blip r:embed="rId2" cstate="email"/>
          <a:stretch>
            <a:fillRect/>
          </a:stretch>
        </p:blipFill>
        <p:spPr bwMode="auto">
          <a:xfrm>
            <a:off x="971600" y="1844824"/>
            <a:ext cx="3116612" cy="452596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style>
          <a:lnRef idx="2">
            <a:schemeClr val="accent2"/>
          </a:lnRef>
          <a:fillRef idx="1">
            <a:schemeClr val="lt1"/>
          </a:fillRef>
          <a:effectRef idx="0">
            <a:schemeClr val="accent2"/>
          </a:effectRef>
          <a:fontRef idx="minor">
            <a:schemeClr val="dk1"/>
          </a:fontRef>
        </p:style>
      </p:pic>
      <p:sp>
        <p:nvSpPr>
          <p:cNvPr id="4" name="Содержимое 3"/>
          <p:cNvSpPr>
            <a:spLocks noGrp="1"/>
          </p:cNvSpPr>
          <p:nvPr>
            <p:ph sz="half" idx="2"/>
          </p:nvPr>
        </p:nvSpPr>
        <p:spPr/>
        <p:txBody>
          <a:bodyPr/>
          <a:lstStyle/>
          <a:p>
            <a:r>
              <a:rPr lang="ru-RU" sz="2800" dirty="0" smtClean="0"/>
              <a:t>Русскому гению Ивану Дмитриевичу Сытину 50 лет Труда</a:t>
            </a:r>
            <a:endParaRPr lang="ru-RU"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0"/>
            <a:ext cx="8186766" cy="1871690"/>
          </a:xfrm>
        </p:spPr>
        <p:txBody>
          <a:bodyPr>
            <a:noAutofit/>
          </a:bodyPr>
          <a:lstStyle/>
          <a:p>
            <a:r>
              <a:rPr lang="ru-RU" sz="3200" dirty="0" smtClean="0"/>
              <a:t>13 февраля – 135 лет со дня рождения английской писательницы </a:t>
            </a:r>
            <a:r>
              <a:rPr lang="ru-RU" sz="3200" dirty="0" err="1" smtClean="0"/>
              <a:t>Элинор</a:t>
            </a:r>
            <a:r>
              <a:rPr lang="ru-RU" sz="3200" dirty="0" smtClean="0"/>
              <a:t> </a:t>
            </a:r>
            <a:r>
              <a:rPr lang="ru-RU" sz="3200" dirty="0" err="1" smtClean="0"/>
              <a:t>Фарджон</a:t>
            </a:r>
            <a:r>
              <a:rPr lang="ru-RU" sz="3200" dirty="0" smtClean="0"/>
              <a:t> (1881-1965). </a:t>
            </a:r>
            <a:endParaRPr lang="ru-RU" sz="3200" dirty="0"/>
          </a:p>
        </p:txBody>
      </p:sp>
      <p:sp>
        <p:nvSpPr>
          <p:cNvPr id="3" name="Содержимое 2"/>
          <p:cNvSpPr>
            <a:spLocks noGrp="1"/>
          </p:cNvSpPr>
          <p:nvPr>
            <p:ph sz="half" idx="1"/>
          </p:nvPr>
        </p:nvSpPr>
        <p:spPr>
          <a:xfrm>
            <a:off x="571472" y="1857364"/>
            <a:ext cx="4059936" cy="4572000"/>
          </a:xfrm>
        </p:spPr>
        <p:txBody>
          <a:bodyPr>
            <a:normAutofit fontScale="70000" lnSpcReduction="20000"/>
          </a:bodyPr>
          <a:lstStyle/>
          <a:p>
            <a:r>
              <a:rPr lang="ru-RU" dirty="0" smtClean="0"/>
              <a:t>«Маленькая библиотечка» .</a:t>
            </a:r>
          </a:p>
          <a:p>
            <a:pPr>
              <a:buNone/>
            </a:pPr>
            <a:r>
              <a:rPr lang="ru-RU" dirty="0" smtClean="0"/>
              <a:t>    Так называлась комната в родительском доме, буквально заросшая книгами, из драгоценной золотой пыли которых и соткала </a:t>
            </a:r>
            <a:r>
              <a:rPr lang="ru-RU" dirty="0" err="1" smtClean="0"/>
              <a:t>Элинор</a:t>
            </a:r>
            <a:r>
              <a:rPr lang="ru-RU" dirty="0" smtClean="0"/>
              <a:t> </a:t>
            </a:r>
            <a:r>
              <a:rPr lang="ru-RU" dirty="0" err="1" smtClean="0"/>
              <a:t>Фарджон</a:t>
            </a:r>
            <a:r>
              <a:rPr lang="ru-RU" dirty="0" smtClean="0"/>
              <a:t> свои удивительные сказки. Самое простое и самое волшебное спокойно живет в них рядышком. Она рассказывает о красоте и разумности мира, о простых и человечных отношениях между людьми, маленькими и взрослыми, а также о том, что добро и справедливость всегда должны побеждать.</a:t>
            </a:r>
            <a:endParaRPr lang="ru-RU" dirty="0"/>
          </a:p>
        </p:txBody>
      </p:sp>
      <p:pic>
        <p:nvPicPr>
          <p:cNvPr id="5122" name="Picture 2"/>
          <p:cNvPicPr>
            <a:picLocks noGrp="1" noChangeAspect="1" noChangeArrowheads="1"/>
          </p:cNvPicPr>
          <p:nvPr>
            <p:ph sz="half" idx="2"/>
          </p:nvPr>
        </p:nvPicPr>
        <p:blipFill>
          <a:blip r:embed="rId2" cstate="email"/>
          <a:stretch>
            <a:fillRect/>
          </a:stretch>
        </p:blipFill>
        <p:spPr bwMode="auto">
          <a:xfrm>
            <a:off x="4853038" y="1722438"/>
            <a:ext cx="3628924" cy="4525962"/>
          </a:xfrm>
          <a:prstGeom prst="ellipse">
            <a:avLst/>
          </a:prstGeom>
          <a:ln w="63500" cap="rnd">
            <a:solidFill>
              <a:schemeClr val="accent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sz="half" idx="1"/>
          </p:nvPr>
        </p:nvSpPr>
        <p:spPr/>
        <p:txBody>
          <a:bodyPr>
            <a:normAutofit fontScale="77500" lnSpcReduction="20000"/>
          </a:bodyPr>
          <a:lstStyle/>
          <a:p>
            <a:r>
              <a:rPr lang="ru-RU" dirty="0" smtClean="0"/>
              <a:t>Именно за сборник «Маленькая библиотечка» </a:t>
            </a:r>
            <a:r>
              <a:rPr lang="ru-RU" dirty="0" err="1" smtClean="0"/>
              <a:t>Фарджон</a:t>
            </a:r>
            <a:r>
              <a:rPr lang="ru-RU" dirty="0" smtClean="0"/>
              <a:t> и была награждена премией Х.-К. Андерсена. Когда писательнице вручали золотую медаль с выразительным профилем знаменитого сказочника, ей было 75 лет и она была одним из самых любимых авторов детей, читающих по-английски.</a:t>
            </a:r>
          </a:p>
          <a:p>
            <a:endParaRPr lang="ru-RU" dirty="0"/>
          </a:p>
        </p:txBody>
      </p:sp>
      <p:pic>
        <p:nvPicPr>
          <p:cNvPr id="5" name="Picture 2"/>
          <p:cNvPicPr>
            <a:picLocks noGrp="1" noChangeAspect="1" noChangeArrowheads="1"/>
          </p:cNvPicPr>
          <p:nvPr>
            <p:ph sz="half" idx="2"/>
          </p:nvPr>
        </p:nvPicPr>
        <p:blipFill>
          <a:blip r:embed="rId2" cstate="email"/>
          <a:stretch>
            <a:fillRect/>
          </a:stretch>
        </p:blipFill>
        <p:spPr bwMode="auto">
          <a:xfrm>
            <a:off x="4648200" y="2372503"/>
            <a:ext cx="4038600" cy="322583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Заголовок 8"/>
          <p:cNvSpPr>
            <a:spLocks noGrp="1"/>
          </p:cNvSpPr>
          <p:nvPr>
            <p:ph type="title"/>
          </p:nvPr>
        </p:nvSpPr>
        <p:spPr>
          <a:xfrm>
            <a:off x="500034" y="500042"/>
            <a:ext cx="8229600" cy="1219200"/>
          </a:xfrm>
        </p:spPr>
        <p:txBody>
          <a:bodyPr>
            <a:noAutofit/>
          </a:bodyPr>
          <a:lstStyle/>
          <a:p>
            <a:r>
              <a:rPr lang="ru-RU" sz="2400" b="1" dirty="0" smtClean="0"/>
              <a:t>Книги </a:t>
            </a:r>
            <a:r>
              <a:rPr lang="ru-RU" sz="2400" b="1" dirty="0" err="1" smtClean="0"/>
              <a:t>Элинор</a:t>
            </a:r>
            <a:r>
              <a:rPr lang="ru-RU" sz="2400" b="1" dirty="0" smtClean="0"/>
              <a:t> </a:t>
            </a:r>
            <a:r>
              <a:rPr lang="ru-RU" sz="2400" b="1" dirty="0" err="1" smtClean="0"/>
              <a:t>Фарджон</a:t>
            </a:r>
            <a:r>
              <a:rPr lang="ru-RU" sz="2400" b="1" dirty="0" smtClean="0"/>
              <a:t> не стареют, они продолжают удивлять и восхищать читателей всего мира – наверное, это и есть главное чудо ее сказочной жизни. </a:t>
            </a:r>
            <a:br>
              <a:rPr lang="ru-RU" sz="2400" b="1" dirty="0" smtClean="0"/>
            </a:br>
            <a:endParaRPr lang="ru-RU" sz="2400" b="1" dirty="0"/>
          </a:p>
        </p:txBody>
      </p:sp>
      <p:pic>
        <p:nvPicPr>
          <p:cNvPr id="6148" name="Picture 4"/>
          <p:cNvPicPr>
            <a:picLocks noGrp="1" noChangeAspect="1" noChangeArrowheads="1"/>
          </p:cNvPicPr>
          <p:nvPr>
            <p:ph sz="half" idx="1"/>
          </p:nvPr>
        </p:nvPicPr>
        <p:blipFill>
          <a:blip r:embed="rId2" cstate="email"/>
          <a:stretch>
            <a:fillRect/>
          </a:stretch>
        </p:blipFill>
        <p:spPr bwMode="auto">
          <a:xfrm rot="572567">
            <a:off x="2300593" y="3483570"/>
            <a:ext cx="1762943" cy="2908855"/>
          </a:xfrm>
          <a:prstGeom prst="rect">
            <a:avLst/>
          </a:prstGeom>
          <a:noFill/>
          <a:ln w="9525">
            <a:noFill/>
            <a:miter lim="800000"/>
            <a:headEnd/>
            <a:tailEnd/>
          </a:ln>
          <a:effectLst/>
        </p:spPr>
      </p:pic>
      <p:pic>
        <p:nvPicPr>
          <p:cNvPr id="6147" name="Picture 3"/>
          <p:cNvPicPr>
            <a:picLocks noChangeAspect="1" noChangeArrowheads="1"/>
          </p:cNvPicPr>
          <p:nvPr/>
        </p:nvPicPr>
        <p:blipFill>
          <a:blip r:embed="rId3" cstate="email"/>
          <a:srcRect/>
          <a:stretch>
            <a:fillRect/>
          </a:stretch>
        </p:blipFill>
        <p:spPr bwMode="auto">
          <a:xfrm rot="20464104">
            <a:off x="572007" y="2180158"/>
            <a:ext cx="1971965" cy="2533973"/>
          </a:xfrm>
          <a:prstGeom prst="rect">
            <a:avLst/>
          </a:prstGeom>
          <a:noFill/>
          <a:ln w="9525">
            <a:noFill/>
            <a:miter lim="800000"/>
            <a:headEnd/>
            <a:tailEnd/>
          </a:ln>
          <a:effectLst/>
        </p:spPr>
      </p:pic>
      <p:pic>
        <p:nvPicPr>
          <p:cNvPr id="6149" name="Picture 5"/>
          <p:cNvPicPr>
            <a:picLocks noChangeAspect="1" noChangeArrowheads="1"/>
          </p:cNvPicPr>
          <p:nvPr/>
        </p:nvPicPr>
        <p:blipFill>
          <a:blip r:embed="rId4" cstate="email"/>
          <a:srcRect/>
          <a:stretch>
            <a:fillRect/>
          </a:stretch>
        </p:blipFill>
        <p:spPr bwMode="auto">
          <a:xfrm>
            <a:off x="4529092" y="1571612"/>
            <a:ext cx="3936434" cy="478634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500042"/>
            <a:ext cx="8258204" cy="1928826"/>
          </a:xfrm>
        </p:spPr>
        <p:txBody>
          <a:bodyPr>
            <a:normAutofit fontScale="90000"/>
          </a:bodyPr>
          <a:lstStyle/>
          <a:p>
            <a:r>
              <a:rPr lang="ru-RU" dirty="0" smtClean="0"/>
              <a:t>17 февраля – 110 лет со дня рождения русской поэтессы Агнии Львовны </a:t>
            </a:r>
            <a:r>
              <a:rPr lang="ru-RU" dirty="0" err="1" smtClean="0"/>
              <a:t>Барто</a:t>
            </a:r>
            <a:r>
              <a:rPr lang="ru-RU" dirty="0" smtClean="0"/>
              <a:t> (1906-1981). </a:t>
            </a:r>
            <a:br>
              <a:rPr lang="ru-RU" dirty="0" smtClean="0"/>
            </a:br>
            <a:endParaRPr lang="ru-RU" dirty="0"/>
          </a:p>
        </p:txBody>
      </p:sp>
      <p:pic>
        <p:nvPicPr>
          <p:cNvPr id="7170" name="Picture 2"/>
          <p:cNvPicPr>
            <a:picLocks noGrp="1" noChangeAspect="1" noChangeArrowheads="1"/>
          </p:cNvPicPr>
          <p:nvPr>
            <p:ph sz="half" idx="1"/>
          </p:nvPr>
        </p:nvPicPr>
        <p:blipFill>
          <a:blip r:embed="rId2" cstate="email"/>
          <a:srcRect/>
          <a:stretch>
            <a:fillRect/>
          </a:stretch>
        </p:blipFill>
        <p:spPr bwMode="auto">
          <a:xfrm rot="651411">
            <a:off x="1835696" y="2060848"/>
            <a:ext cx="1600200" cy="2667000"/>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
        <p:nvSpPr>
          <p:cNvPr id="4" name="Содержимое 3"/>
          <p:cNvSpPr>
            <a:spLocks noGrp="1"/>
          </p:cNvSpPr>
          <p:nvPr>
            <p:ph sz="half" idx="2"/>
          </p:nvPr>
        </p:nvSpPr>
        <p:spPr>
          <a:xfrm>
            <a:off x="5105400" y="2060848"/>
            <a:ext cx="4038600" cy="4525963"/>
          </a:xfrm>
        </p:spPr>
        <p:txBody>
          <a:bodyPr>
            <a:normAutofit fontScale="77500" lnSpcReduction="20000"/>
          </a:bodyPr>
          <a:lstStyle/>
          <a:p>
            <a:r>
              <a:rPr lang="ru-RU" dirty="0" smtClean="0"/>
              <a:t>"Идет бычок, качается, вздыхает на ходу..." — имя автора этих строк знакомо всем. Одна из самых известных детских поэтесс — Агния </a:t>
            </a:r>
            <a:r>
              <a:rPr lang="ru-RU" dirty="0" err="1" smtClean="0"/>
              <a:t>Барто</a:t>
            </a:r>
            <a:r>
              <a:rPr lang="ru-RU" dirty="0" smtClean="0"/>
              <a:t> — стала любимым автором для многих поколений детей. Но мало кто знает подробности ее биографии. Например,  о том, как она помогла встретиться тысячам людей, потерявших друг друга во время войны.</a:t>
            </a:r>
          </a:p>
          <a:p>
            <a:endParaRPr lang="ru-RU" dirty="0"/>
          </a:p>
        </p:txBody>
      </p:sp>
      <p:pic>
        <p:nvPicPr>
          <p:cNvPr id="7171" name="Picture 3"/>
          <p:cNvPicPr>
            <a:picLocks noChangeAspect="1" noChangeArrowheads="1"/>
          </p:cNvPicPr>
          <p:nvPr/>
        </p:nvPicPr>
        <p:blipFill>
          <a:blip r:embed="rId3" cstate="email"/>
          <a:srcRect/>
          <a:stretch>
            <a:fillRect/>
          </a:stretch>
        </p:blipFill>
        <p:spPr bwMode="auto">
          <a:xfrm rot="889014">
            <a:off x="3122238" y="3836481"/>
            <a:ext cx="1811089" cy="2413017"/>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7172" name="Picture 4"/>
          <p:cNvPicPr>
            <a:picLocks noChangeAspect="1" noChangeArrowheads="1"/>
          </p:cNvPicPr>
          <p:nvPr/>
        </p:nvPicPr>
        <p:blipFill>
          <a:blip r:embed="rId4" cstate="email"/>
          <a:srcRect/>
          <a:stretch>
            <a:fillRect/>
          </a:stretch>
        </p:blipFill>
        <p:spPr bwMode="auto">
          <a:xfrm rot="20786880">
            <a:off x="588576" y="4034771"/>
            <a:ext cx="1776602" cy="2473288"/>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8194" name="Picture 2"/>
          <p:cNvPicPr>
            <a:picLocks noGrp="1" noChangeAspect="1" noChangeArrowheads="1"/>
          </p:cNvPicPr>
          <p:nvPr>
            <p:ph sz="half" idx="1"/>
          </p:nvPr>
        </p:nvPicPr>
        <p:blipFill>
          <a:blip r:embed="rId2" cstate="email"/>
          <a:stretch>
            <a:fillRect/>
          </a:stretch>
        </p:blipFill>
        <p:spPr bwMode="auto">
          <a:xfrm>
            <a:off x="457200" y="2596318"/>
            <a:ext cx="4038600" cy="2778202"/>
          </a:xfrm>
          <a:prstGeom prst="rect">
            <a:avLst/>
          </a:prstGeom>
          <a:ln>
            <a:solidFill>
              <a:schemeClr val="accent1"/>
            </a:solidFill>
          </a:ln>
          <a:effectLst>
            <a:outerShdw blurRad="292100" dist="139700" dir="2700000" algn="tl" rotWithShape="0">
              <a:srgbClr val="333333">
                <a:alpha val="65000"/>
              </a:srgbClr>
            </a:outerShdw>
          </a:effectLst>
        </p:spPr>
      </p:pic>
      <p:sp>
        <p:nvSpPr>
          <p:cNvPr id="4" name="Содержимое 3"/>
          <p:cNvSpPr>
            <a:spLocks noGrp="1"/>
          </p:cNvSpPr>
          <p:nvPr>
            <p:ph sz="half" idx="2"/>
          </p:nvPr>
        </p:nvSpPr>
        <p:spPr/>
        <p:txBody>
          <a:bodyPr>
            <a:normAutofit fontScale="92500" lnSpcReduction="20000"/>
          </a:bodyPr>
          <a:lstStyle/>
          <a:p>
            <a:r>
              <a:rPr lang="ru-RU" dirty="0" smtClean="0"/>
              <a:t>Она никогда не пыталась казаться умнее, чем была, не ввязывалась в окололитературные склоки и хорошо понимала, что ей предстоит многому научиться. "Серебряный век" воспитал в ней важнейшую для детского писателя черту: бесконечное уважение к слову.</a:t>
            </a:r>
            <a:endParaRPr lang="ru-RU"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lstStyle/>
          <a:p>
            <a:endParaRPr lang="ru-RU"/>
          </a:p>
        </p:txBody>
      </p:sp>
      <p:sp>
        <p:nvSpPr>
          <p:cNvPr id="6" name="Содержимое 5"/>
          <p:cNvSpPr>
            <a:spLocks noGrp="1"/>
          </p:cNvSpPr>
          <p:nvPr>
            <p:ph idx="1"/>
          </p:nvPr>
        </p:nvSpPr>
        <p:spPr/>
        <p:txBody>
          <a:bodyPr>
            <a:normAutofit fontScale="62500" lnSpcReduction="20000"/>
          </a:bodyPr>
          <a:lstStyle/>
          <a:p>
            <a:r>
              <a:rPr lang="ru-RU" dirty="0" smtClean="0"/>
              <a:t>В 1947 году она опубликовала поэму "Звенигород" — рассказ о детях, потерявших родителей во время войны. Этой поэме была уготована особая судьба. Стихи для детей превратили Агнию </a:t>
            </a:r>
            <a:r>
              <a:rPr lang="ru-RU" dirty="0" err="1" smtClean="0"/>
              <a:t>Барто</a:t>
            </a:r>
            <a:r>
              <a:rPr lang="ru-RU" dirty="0" smtClean="0"/>
              <a:t> в "лицо советской детской книги", влиятельного литератора, любимицу всего Советского Союза. Но "Звенигород" сделал ее национальной героиней. Это можно назвать случаем или чудом. Поэму Агния </a:t>
            </a:r>
            <a:r>
              <a:rPr lang="ru-RU" dirty="0" err="1" smtClean="0"/>
              <a:t>Барто</a:t>
            </a:r>
            <a:r>
              <a:rPr lang="ru-RU" dirty="0" smtClean="0"/>
              <a:t> написала после посещения реального детского дома в подмосковном городке Звенигороде. В тексте, как обычно, она использовала свои разговоры с детьми. После выхода книги ей пришло письмо от одинокой женщины, во время войны потерявшей свою восьмилетнюю дочь. Обрывки детских воспоминаний, вошедшие в поэму, показались женщине знакомыми. Она надеялась, что </a:t>
            </a:r>
            <a:r>
              <a:rPr lang="ru-RU" dirty="0" err="1" smtClean="0"/>
              <a:t>Барто</a:t>
            </a:r>
            <a:r>
              <a:rPr lang="ru-RU" dirty="0" smtClean="0"/>
              <a:t> общалась с ее дочерью, пропавшей во время войны. Так оно и оказалось: мать и дочь встретились спустя десять лет.</a:t>
            </a:r>
            <a:endParaRPr lang="ru-RU"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p:txBody>
          <a:bodyPr/>
          <a:lstStyle/>
          <a:p>
            <a:endParaRPr lang="ru-RU"/>
          </a:p>
        </p:txBody>
      </p:sp>
      <p:sp>
        <p:nvSpPr>
          <p:cNvPr id="6" name="Содержимое 5"/>
          <p:cNvSpPr>
            <a:spLocks noGrp="1"/>
          </p:cNvSpPr>
          <p:nvPr>
            <p:ph sz="half" idx="1"/>
          </p:nvPr>
        </p:nvSpPr>
        <p:spPr/>
        <p:txBody>
          <a:bodyPr>
            <a:normAutofit fontScale="55000" lnSpcReduction="20000"/>
          </a:bodyPr>
          <a:lstStyle/>
          <a:p>
            <a:r>
              <a:rPr lang="ru-RU" dirty="0" smtClean="0"/>
              <a:t>В 1965 году радиостанция "Маяк" начала транслировать передачу "Ищу человека". Поиск пропавших людей при помощи СМИ не был изобретением Агнии </a:t>
            </a:r>
            <a:r>
              <a:rPr lang="ru-RU" dirty="0" err="1" smtClean="0"/>
              <a:t>Барто</a:t>
            </a:r>
            <a:r>
              <a:rPr lang="ru-RU" dirty="0" smtClean="0"/>
              <a:t> — такая практика существовала во многих странах. Уникальность советского аналога заключалась в том, что в основе поиска лежали детские воспоминания. "Ребенок наблюдателен, он видит остро, точно и часто запоминает увиденное на всю жизнь, — писала </a:t>
            </a:r>
            <a:r>
              <a:rPr lang="ru-RU" dirty="0" err="1" smtClean="0"/>
              <a:t>Барто</a:t>
            </a:r>
            <a:r>
              <a:rPr lang="ru-RU" dirty="0" smtClean="0"/>
              <a:t>. — Не может ли детская память помочь в поисках? Не могут ли родители узнать своего взрослого сына или дочь по их детским воспоминаниям?" Этой работе Агния </a:t>
            </a:r>
            <a:r>
              <a:rPr lang="ru-RU" dirty="0" err="1" smtClean="0"/>
              <a:t>Барто</a:t>
            </a:r>
            <a:r>
              <a:rPr lang="ru-RU" dirty="0" smtClean="0"/>
              <a:t> посвятила девять лет жизни. Ей удалось соединить почти тысячу разрушенных войной семей.</a:t>
            </a:r>
          </a:p>
          <a:p>
            <a:endParaRPr lang="ru-RU" dirty="0"/>
          </a:p>
        </p:txBody>
      </p:sp>
      <p:pic>
        <p:nvPicPr>
          <p:cNvPr id="9" name="Picture 2"/>
          <p:cNvPicPr>
            <a:picLocks noGrp="1" noChangeAspect="1" noChangeArrowheads="1"/>
          </p:cNvPicPr>
          <p:nvPr>
            <p:ph sz="half" idx="2"/>
          </p:nvPr>
        </p:nvPicPr>
        <p:blipFill>
          <a:blip r:embed="rId2" cstate="email"/>
          <a:srcRect/>
          <a:stretch>
            <a:fillRect/>
          </a:stretch>
        </p:blipFill>
        <p:spPr bwMode="auto">
          <a:xfrm>
            <a:off x="5286380" y="1500174"/>
            <a:ext cx="2928958" cy="452657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p:cNvPicPr>
            <a:picLocks noChangeAspect="1" noChangeArrowheads="1"/>
          </p:cNvPicPr>
          <p:nvPr/>
        </p:nvPicPr>
        <p:blipFill>
          <a:blip r:embed="rId2" cstate="email"/>
          <a:srcRect/>
          <a:stretch>
            <a:fillRect/>
          </a:stretch>
        </p:blipFill>
        <p:spPr bwMode="auto">
          <a:xfrm>
            <a:off x="214282" y="357166"/>
            <a:ext cx="8358774" cy="626908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Март</a:t>
            </a:r>
            <a:endParaRPr lang="ru-RU" dirty="0"/>
          </a:p>
        </p:txBody>
      </p:sp>
      <p:pic>
        <p:nvPicPr>
          <p:cNvPr id="3074" name="Picture 2" descr="F:\Месяцы\iDR5PN3M7.jpg"/>
          <p:cNvPicPr>
            <a:picLocks noGrp="1" noChangeAspect="1" noChangeArrowheads="1"/>
          </p:cNvPicPr>
          <p:nvPr>
            <p:ph idx="1"/>
          </p:nvPr>
        </p:nvPicPr>
        <p:blipFill>
          <a:blip r:embed="rId2" cstate="email"/>
          <a:stretch>
            <a:fillRect/>
          </a:stretch>
        </p:blipFill>
        <p:spPr bwMode="auto">
          <a:xfrm>
            <a:off x="785787" y="1529953"/>
            <a:ext cx="7496206" cy="4685129"/>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До конца, до тихого креста</a:t>
            </a:r>
            <a:br>
              <a:rPr lang="ru-RU" dirty="0" smtClean="0"/>
            </a:br>
            <a:r>
              <a:rPr lang="ru-RU" dirty="0" smtClean="0"/>
              <a:t>Пусть душа останется чиста!</a:t>
            </a:r>
            <a:endParaRPr lang="ru-RU" dirty="0"/>
          </a:p>
        </p:txBody>
      </p:sp>
      <p:pic>
        <p:nvPicPr>
          <p:cNvPr id="3074" name="Picture 2"/>
          <p:cNvPicPr>
            <a:picLocks noGrp="1" noChangeAspect="1" noChangeArrowheads="1"/>
          </p:cNvPicPr>
          <p:nvPr>
            <p:ph idx="1"/>
          </p:nvPr>
        </p:nvPicPr>
        <p:blipFill>
          <a:blip r:embed="rId2" cstate="email"/>
          <a:stretch>
            <a:fillRect/>
          </a:stretch>
        </p:blipFill>
        <p:spPr bwMode="auto">
          <a:xfrm>
            <a:off x="5148064" y="2780928"/>
            <a:ext cx="3048000" cy="2438400"/>
          </a:xfrm>
          <a:prstGeom prst="rect">
            <a:avLst/>
          </a:prstGeom>
          <a:noFill/>
          <a:ln w="9525">
            <a:solidFill>
              <a:schemeClr val="bg1"/>
            </a:solidFill>
            <a:miter lim="800000"/>
            <a:headEnd/>
            <a:tailEnd/>
          </a:ln>
          <a:effectLst/>
        </p:spPr>
      </p:pic>
      <p:pic>
        <p:nvPicPr>
          <p:cNvPr id="3075" name="Picture 3"/>
          <p:cNvPicPr>
            <a:picLocks noChangeAspect="1" noChangeArrowheads="1"/>
          </p:cNvPicPr>
          <p:nvPr/>
        </p:nvPicPr>
        <p:blipFill>
          <a:blip r:embed="rId3" cstate="email"/>
          <a:srcRect/>
          <a:stretch>
            <a:fillRect/>
          </a:stretch>
        </p:blipFill>
        <p:spPr bwMode="auto">
          <a:xfrm>
            <a:off x="1979712" y="1628800"/>
            <a:ext cx="2857500" cy="4848225"/>
          </a:xfrm>
          <a:prstGeom prst="rect">
            <a:avLst/>
          </a:prstGeom>
          <a:noFill/>
          <a:ln w="9525">
            <a:solidFill>
              <a:schemeClr val="bg1"/>
            </a:solidFill>
            <a:miter lim="800000"/>
            <a:headEnd/>
            <a:tailEnd/>
          </a:ln>
          <a:effectLst/>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357166"/>
            <a:ext cx="8186766" cy="1800252"/>
          </a:xfrm>
        </p:spPr>
        <p:txBody>
          <a:bodyPr>
            <a:normAutofit fontScale="90000"/>
          </a:bodyPr>
          <a:lstStyle/>
          <a:p>
            <a:r>
              <a:rPr lang="ru-RU" dirty="0" smtClean="0"/>
              <a:t>27 марта – 135 лет со дня рождения русского писателя Аркадия Тимофеевича Аверченко (1881-1925). </a:t>
            </a:r>
            <a:endParaRPr lang="ru-RU" dirty="0"/>
          </a:p>
        </p:txBody>
      </p:sp>
      <p:pic>
        <p:nvPicPr>
          <p:cNvPr id="13314" name="Picture 2"/>
          <p:cNvPicPr>
            <a:picLocks noGrp="1" noChangeAspect="1" noChangeArrowheads="1"/>
          </p:cNvPicPr>
          <p:nvPr>
            <p:ph sz="half" idx="1"/>
          </p:nvPr>
        </p:nvPicPr>
        <p:blipFill>
          <a:blip r:embed="rId2" cstate="email"/>
          <a:stretch>
            <a:fillRect/>
          </a:stretch>
        </p:blipFill>
        <p:spPr bwMode="auto">
          <a:xfrm>
            <a:off x="1000100" y="2571744"/>
            <a:ext cx="2428892" cy="3564399"/>
          </a:xfrm>
          <a:prstGeom prst="rect">
            <a:avLst/>
          </a:prstGeom>
          <a:noFill/>
          <a:ln w="9525">
            <a:noFill/>
            <a:miter lim="800000"/>
            <a:headEnd/>
            <a:tailEnd/>
          </a:ln>
          <a:effectLst/>
        </p:spPr>
      </p:pic>
      <p:sp>
        <p:nvSpPr>
          <p:cNvPr id="4" name="Содержимое 3"/>
          <p:cNvSpPr>
            <a:spLocks noGrp="1"/>
          </p:cNvSpPr>
          <p:nvPr>
            <p:ph sz="half" idx="2"/>
          </p:nvPr>
        </p:nvSpPr>
        <p:spPr>
          <a:xfrm>
            <a:off x="4643438" y="2571744"/>
            <a:ext cx="4059936" cy="4000520"/>
          </a:xfrm>
        </p:spPr>
        <p:txBody>
          <a:bodyPr>
            <a:normAutofit fontScale="47500" lnSpcReduction="20000"/>
          </a:bodyPr>
          <a:lstStyle/>
          <a:p>
            <a:r>
              <a:rPr lang="ru-RU" dirty="0" smtClean="0"/>
              <a:t>Аверченко умер в Пражской городской больнице, не дожив двух недель до 45 лет. Он не сумел выполнить собственное завещание: "…не смотрите на мир так, как будто он — неловкий слуга, не сумевший услужить вам, и поэтому достойный презрения и проклятий! Используйте его получше и умирайте попозже". Впрочем, Аверченко не сумел выполнить только последний пункт – насчёт долгой жизни. А вот в остальных преуспел. Его судьба была завидной. </a:t>
            </a:r>
            <a:r>
              <a:rPr lang="ru-RU" b="1" dirty="0" smtClean="0"/>
              <a:t>Аверченко</a:t>
            </a:r>
            <a:r>
              <a:rPr lang="ru-RU" dirty="0" smtClean="0"/>
              <a:t> редактировал суперпопулярные сатирические журналы "</a:t>
            </a:r>
            <a:r>
              <a:rPr lang="ru-RU" dirty="0" err="1" smtClean="0"/>
              <a:t>Сатирикон</a:t>
            </a:r>
            <a:r>
              <a:rPr lang="ru-RU" dirty="0" smtClean="0"/>
              <a:t>" (1908-1913) и "Новый </a:t>
            </a:r>
            <a:r>
              <a:rPr lang="ru-RU" dirty="0" err="1" smtClean="0"/>
              <a:t>Сатирикон</a:t>
            </a:r>
            <a:r>
              <a:rPr lang="ru-RU" dirty="0" smtClean="0"/>
              <a:t>" (1913-1918), один за другим выпускал сборники рассказов, снимался в кино, хорошо зарабатывал, заслужил звание "король смеха". Его ценили как Николай II, так и Ленин. И в эмиграции Аверченко, в отличие от многих других писателей, не потерял себя, не голодал, а много работал, выступал с концертами, был успешен.</a:t>
            </a:r>
          </a:p>
          <a:p>
            <a:endParaRPr lang="ru-RU"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14338" name="Picture 2"/>
          <p:cNvPicPr>
            <a:picLocks noGrp="1" noChangeAspect="1" noChangeArrowheads="1"/>
          </p:cNvPicPr>
          <p:nvPr>
            <p:ph sz="half" idx="1"/>
          </p:nvPr>
        </p:nvPicPr>
        <p:blipFill>
          <a:blip r:embed="rId2" cstate="email"/>
          <a:stretch>
            <a:fillRect/>
          </a:stretch>
        </p:blipFill>
        <p:spPr bwMode="auto">
          <a:xfrm>
            <a:off x="1034329" y="1722438"/>
            <a:ext cx="2884342" cy="4525962"/>
          </a:xfrm>
          <a:prstGeom prst="rect">
            <a:avLst/>
          </a:prstGeom>
          <a:noFill/>
          <a:ln w="9525">
            <a:noFill/>
            <a:miter lim="800000"/>
            <a:headEnd/>
            <a:tailEnd/>
          </a:ln>
          <a:effectLst/>
        </p:spPr>
      </p:pic>
      <p:sp>
        <p:nvSpPr>
          <p:cNvPr id="4" name="Содержимое 3"/>
          <p:cNvSpPr>
            <a:spLocks noGrp="1"/>
          </p:cNvSpPr>
          <p:nvPr>
            <p:ph sz="half" idx="2"/>
          </p:nvPr>
        </p:nvSpPr>
        <p:spPr/>
        <p:txBody>
          <a:bodyPr>
            <a:normAutofit fontScale="55000" lnSpcReduction="20000"/>
          </a:bodyPr>
          <a:lstStyle/>
          <a:p>
            <a:r>
              <a:rPr lang="ru-RU" dirty="0" smtClean="0"/>
              <a:t>Личность Аверченко всегда была окружена мифами и слухами. Как и многие писатели (и как почти все юмористы), в автобиографических рассказах он искажал многие детали своей биографии. А установить истину было нелегко – в советское время творчество Аверченко на несколько десятилетий (с 1934 года, когда Горький назвал его представителем "чисто мещанской литературы", и до хрущевской "оттепели") оказалось под запретом, старые издания изымались из библиотек, новые не выходили, его изучение не поощрялось. Только теперь легенды начинают развенчиваться, и образ Аверченко предстает живым и полнокровным. </a:t>
            </a:r>
            <a:endParaRPr lang="ru-RU"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sz="half" idx="1"/>
          </p:nvPr>
        </p:nvSpPr>
        <p:spPr/>
        <p:txBody>
          <a:bodyPr>
            <a:normAutofit fontScale="55000" lnSpcReduction="20000"/>
          </a:bodyPr>
          <a:lstStyle/>
          <a:p>
            <a:r>
              <a:rPr lang="ru-RU" dirty="0" smtClean="0"/>
              <a:t>. Аверченко отличался мягким характером, он повторял: "Я кисель, никакой бритвой меня не разрежешь". В "</a:t>
            </a:r>
            <a:r>
              <a:rPr lang="ru-RU" dirty="0" err="1" smtClean="0"/>
              <a:t>Сатириконе</a:t>
            </a:r>
            <a:r>
              <a:rPr lang="ru-RU" dirty="0" smtClean="0"/>
              <a:t>" он не любил редактировать чужие фельетоны: "Каждый сам за себя отвечает. Напишет несколько раз плохо, перестанем печатать". И авторы сами себя держали в узде. А для графоманов из "самотека" была рубрика "Почтовый ящик "</a:t>
            </a:r>
            <a:r>
              <a:rPr lang="ru-RU" dirty="0" err="1" smtClean="0"/>
              <a:t>Сатирикона</a:t>
            </a:r>
            <a:r>
              <a:rPr lang="ru-RU" dirty="0" smtClean="0"/>
              <a:t>", где передразнивали фразы из их опусов, не называя имен. Одна дразнилка вошла в историю: "Вы пишете в рассказе: "Она схватила ему за руку и неоднократно спросила: где ты девал деньги?". Иностранных произведений не печатаем" (1909, № 48). Фразу "Она схватила ему за руку…" дважды цитировали братья Стругацкие, сейчас в Интернете её иногда приписывают им.</a:t>
            </a:r>
          </a:p>
          <a:p>
            <a:endParaRPr lang="ru-RU" dirty="0"/>
          </a:p>
        </p:txBody>
      </p:sp>
      <p:pic>
        <p:nvPicPr>
          <p:cNvPr id="15362" name="Picture 2"/>
          <p:cNvPicPr>
            <a:picLocks noGrp="1" noChangeAspect="1" noChangeArrowheads="1"/>
          </p:cNvPicPr>
          <p:nvPr>
            <p:ph sz="half" idx="2"/>
          </p:nvPr>
        </p:nvPicPr>
        <p:blipFill>
          <a:blip r:embed="rId2" cstate="email"/>
          <a:stretch>
            <a:fillRect/>
          </a:stretch>
        </p:blipFill>
        <p:spPr bwMode="auto">
          <a:xfrm>
            <a:off x="5093799" y="1722438"/>
            <a:ext cx="3147401" cy="452596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cstate="email"/>
          <a:srcRect/>
          <a:stretch>
            <a:fillRect/>
          </a:stretch>
        </p:blipFill>
        <p:spPr bwMode="auto">
          <a:xfrm>
            <a:off x="1000100" y="2428868"/>
            <a:ext cx="2131556" cy="3286148"/>
          </a:xfrm>
          <a:prstGeom prst="rect">
            <a:avLst/>
          </a:prstGeom>
          <a:noFill/>
          <a:ln w="9525">
            <a:noFill/>
            <a:miter lim="800000"/>
            <a:headEnd/>
            <a:tailEnd/>
          </a:ln>
          <a:effectLst/>
        </p:spPr>
      </p:pic>
      <p:pic>
        <p:nvPicPr>
          <p:cNvPr id="16387" name="Picture 3"/>
          <p:cNvPicPr>
            <a:picLocks noChangeAspect="1" noChangeArrowheads="1"/>
          </p:cNvPicPr>
          <p:nvPr/>
        </p:nvPicPr>
        <p:blipFill>
          <a:blip r:embed="rId3" cstate="email"/>
          <a:srcRect/>
          <a:stretch>
            <a:fillRect/>
          </a:stretch>
        </p:blipFill>
        <p:spPr bwMode="auto">
          <a:xfrm>
            <a:off x="6500826" y="2357430"/>
            <a:ext cx="2190750" cy="3409950"/>
          </a:xfrm>
          <a:prstGeom prst="rect">
            <a:avLst/>
          </a:prstGeom>
          <a:noFill/>
          <a:ln w="9525">
            <a:noFill/>
            <a:miter lim="800000"/>
            <a:headEnd/>
            <a:tailEnd/>
          </a:ln>
          <a:effectLst/>
        </p:spPr>
      </p:pic>
      <p:pic>
        <p:nvPicPr>
          <p:cNvPr id="16388" name="Picture 4"/>
          <p:cNvPicPr>
            <a:picLocks noChangeAspect="1" noChangeArrowheads="1"/>
          </p:cNvPicPr>
          <p:nvPr/>
        </p:nvPicPr>
        <p:blipFill>
          <a:blip r:embed="rId4" cstate="email"/>
          <a:srcRect/>
          <a:stretch>
            <a:fillRect/>
          </a:stretch>
        </p:blipFill>
        <p:spPr bwMode="auto">
          <a:xfrm>
            <a:off x="3571868" y="1071546"/>
            <a:ext cx="2540000" cy="47117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Апрель</a:t>
            </a:r>
            <a:endParaRPr lang="ru-RU" dirty="0"/>
          </a:p>
        </p:txBody>
      </p:sp>
      <p:pic>
        <p:nvPicPr>
          <p:cNvPr id="4098" name="Picture 2" descr="F:\Месяцы\Flowers-purple-yellow-nature-grass_2560x1440[1].jpg"/>
          <p:cNvPicPr>
            <a:picLocks noGrp="1" noChangeAspect="1" noChangeArrowheads="1"/>
          </p:cNvPicPr>
          <p:nvPr>
            <p:ph idx="1"/>
          </p:nvPr>
        </p:nvPicPr>
        <p:blipFill>
          <a:blip r:embed="rId2" cstate="email"/>
          <a:stretch>
            <a:fillRect/>
          </a:stretch>
        </p:blipFill>
        <p:spPr bwMode="auto">
          <a:xfrm>
            <a:off x="508000" y="1882775"/>
            <a:ext cx="8128000" cy="4572000"/>
          </a:xfrm>
          <a:prstGeom prst="rect">
            <a:avLst/>
          </a:prstGeom>
          <a:noFill/>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357158" y="285728"/>
            <a:ext cx="8329642" cy="2300318"/>
          </a:xfrm>
        </p:spPr>
        <p:txBody>
          <a:bodyPr>
            <a:normAutofit fontScale="90000"/>
          </a:bodyPr>
          <a:lstStyle/>
          <a:p>
            <a:r>
              <a:rPr lang="ru-RU" dirty="0" smtClean="0"/>
              <a:t>12 апреля – 85 лет со дня рождения русского писателя Виталия Титовича </a:t>
            </a:r>
            <a:r>
              <a:rPr lang="ru-RU" dirty="0" err="1" smtClean="0"/>
              <a:t>Коржикова</a:t>
            </a:r>
            <a:r>
              <a:rPr lang="ru-RU" dirty="0" smtClean="0"/>
              <a:t> (1931-2007). </a:t>
            </a:r>
            <a:br>
              <a:rPr lang="ru-RU" dirty="0" smtClean="0"/>
            </a:br>
            <a:endParaRPr lang="ru-RU" dirty="0"/>
          </a:p>
        </p:txBody>
      </p:sp>
      <p:pic>
        <p:nvPicPr>
          <p:cNvPr id="1026" name="Picture 2" descr="C:\Documents and Settings\1\Рабочий стол\апрель\image006[1].jpg"/>
          <p:cNvPicPr>
            <a:picLocks noGrp="1" noChangeAspect="1" noChangeArrowheads="1"/>
          </p:cNvPicPr>
          <p:nvPr>
            <p:ph sz="half" idx="1"/>
          </p:nvPr>
        </p:nvPicPr>
        <p:blipFill>
          <a:blip r:embed="rId2" cstate="email"/>
          <a:stretch>
            <a:fillRect/>
          </a:stretch>
        </p:blipFill>
        <p:spPr bwMode="auto">
          <a:xfrm>
            <a:off x="1357290" y="2500306"/>
            <a:ext cx="2928958" cy="4008048"/>
          </a:xfrm>
          <a:prstGeom prst="rect">
            <a:avLst/>
          </a:prstGeom>
          <a:noFill/>
        </p:spPr>
      </p:pic>
      <p:sp>
        <p:nvSpPr>
          <p:cNvPr id="5" name="Содержимое 4"/>
          <p:cNvSpPr>
            <a:spLocks noGrp="1"/>
          </p:cNvSpPr>
          <p:nvPr>
            <p:ph sz="half" idx="2"/>
          </p:nvPr>
        </p:nvSpPr>
        <p:spPr>
          <a:xfrm>
            <a:off x="4572000" y="2286000"/>
            <a:ext cx="4059936" cy="4572000"/>
          </a:xfrm>
        </p:spPr>
        <p:txBody>
          <a:bodyPr>
            <a:normAutofit fontScale="55000" lnSpcReduction="20000"/>
          </a:bodyPr>
          <a:lstStyle/>
          <a:p>
            <a:r>
              <a:rPr lang="ru-RU" dirty="0" smtClean="0"/>
              <a:t>Отец, Тит Михайлович, руководил крупными стройками: на </a:t>
            </a:r>
            <a:r>
              <a:rPr lang="ru-RU" dirty="0" err="1" smtClean="0"/>
              <a:t>Магнитострое</a:t>
            </a:r>
            <a:r>
              <a:rPr lang="ru-RU" dirty="0" smtClean="0"/>
              <a:t>,</a:t>
            </a:r>
            <a:r>
              <a:rPr lang="ru-RU" u="sng" dirty="0" smtClean="0"/>
              <a:t> </a:t>
            </a:r>
            <a:r>
              <a:rPr lang="ru-RU" dirty="0" smtClean="0"/>
              <a:t>завода «Карболит» в Орехово-Зуеве, был знаком с Аркадием Гайдаром. Был репрессирован, расстрелян 26 мая 1937 года</a:t>
            </a:r>
            <a:r>
              <a:rPr lang="ru-RU" baseline="30000" dirty="0" smtClean="0"/>
              <a:t>[</a:t>
            </a:r>
            <a:r>
              <a:rPr lang="ru-RU" dirty="0" smtClean="0"/>
              <a:t>. Мать также была репрессирована и много лет провела в лагерях.</a:t>
            </a:r>
          </a:p>
          <a:p>
            <a:r>
              <a:rPr lang="ru-RU" dirty="0" smtClean="0"/>
              <a:t>Виталия </a:t>
            </a:r>
            <a:r>
              <a:rPr lang="ru-RU" dirty="0" err="1" smtClean="0"/>
              <a:t>Коржикова</a:t>
            </a:r>
            <a:r>
              <a:rPr lang="ru-RU" dirty="0" smtClean="0"/>
              <a:t> воспитывали родственники матери в Мелитополе. Во время войны был в эвакуации в Алма-Ате, потом возвратился в освобождённый Мелитополь. Пытался поступить на факультет журналистики в МГУ, но для сына врагов народа это было невозможно. Год проучился в Мелитопольском педагогическом институте а в 1950 году перевёлся в Московский государственный педагогический институт</a:t>
            </a:r>
            <a:endParaRPr lang="ru-RU"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endParaRPr lang="ru-RU"/>
          </a:p>
        </p:txBody>
      </p:sp>
      <p:pic>
        <p:nvPicPr>
          <p:cNvPr id="2050" name="Picture 2"/>
          <p:cNvPicPr>
            <a:picLocks noGrp="1" noChangeAspect="1" noChangeArrowheads="1"/>
          </p:cNvPicPr>
          <p:nvPr>
            <p:ph sz="half" idx="1"/>
          </p:nvPr>
        </p:nvPicPr>
        <p:blipFill>
          <a:blip r:embed="rId2" cstate="email"/>
          <a:srcRect/>
          <a:stretch>
            <a:fillRect/>
          </a:stretch>
        </p:blipFill>
        <p:spPr bwMode="auto">
          <a:xfrm>
            <a:off x="857224" y="1643050"/>
            <a:ext cx="1782916" cy="2809876"/>
          </a:xfrm>
          <a:prstGeom prst="rect">
            <a:avLst/>
          </a:prstGeom>
          <a:noFill/>
          <a:ln w="9525">
            <a:noFill/>
            <a:miter lim="800000"/>
            <a:headEnd/>
            <a:tailEnd/>
          </a:ln>
          <a:effectLst/>
        </p:spPr>
      </p:pic>
      <p:sp>
        <p:nvSpPr>
          <p:cNvPr id="6" name="Содержимое 5"/>
          <p:cNvSpPr>
            <a:spLocks noGrp="1"/>
          </p:cNvSpPr>
          <p:nvPr>
            <p:ph sz="half" idx="2"/>
          </p:nvPr>
        </p:nvSpPr>
        <p:spPr/>
        <p:txBody>
          <a:bodyPr>
            <a:normAutofit fontScale="77500" lnSpcReduction="20000"/>
          </a:bodyPr>
          <a:lstStyle/>
          <a:p>
            <a:r>
              <a:rPr lang="ru-RU" dirty="0" smtClean="0"/>
              <a:t>Окончив МГПИ, по распределению уехал работать учителем на Сахалин, где освоил профессию моряка. В 1957 году во Владивостоке вышел первый сборник стихов В. </a:t>
            </a:r>
            <a:r>
              <a:rPr lang="ru-RU" dirty="0" err="1" smtClean="0"/>
              <a:t>Коржикова</a:t>
            </a:r>
            <a:r>
              <a:rPr lang="ru-RU" dirty="0" smtClean="0"/>
              <a:t> - "Крылья". Популярность писателю принесли повести для детей: «Первое плаванье» (1961), «Весёлое мореплавание </a:t>
            </a:r>
            <a:r>
              <a:rPr lang="ru-RU" dirty="0" err="1" smtClean="0"/>
              <a:t>Солнышкина</a:t>
            </a:r>
            <a:r>
              <a:rPr lang="ru-RU" dirty="0" smtClean="0"/>
              <a:t>», «Коготь динозавра» (1979), «Волны словно кенгуру» (1976).</a:t>
            </a:r>
          </a:p>
          <a:p>
            <a:endParaRPr lang="ru-RU" dirty="0"/>
          </a:p>
        </p:txBody>
      </p:sp>
      <p:pic>
        <p:nvPicPr>
          <p:cNvPr id="2051" name="Picture 3"/>
          <p:cNvPicPr>
            <a:picLocks noChangeAspect="1" noChangeArrowheads="1"/>
          </p:cNvPicPr>
          <p:nvPr/>
        </p:nvPicPr>
        <p:blipFill>
          <a:blip r:embed="rId3" cstate="email"/>
          <a:srcRect/>
          <a:stretch>
            <a:fillRect/>
          </a:stretch>
        </p:blipFill>
        <p:spPr bwMode="auto">
          <a:xfrm>
            <a:off x="2857488" y="3214686"/>
            <a:ext cx="1764058" cy="265271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500034" y="357166"/>
            <a:ext cx="8229600" cy="1219200"/>
          </a:xfrm>
        </p:spPr>
        <p:txBody>
          <a:bodyPr>
            <a:noAutofit/>
          </a:bodyPr>
          <a:lstStyle/>
          <a:p>
            <a:r>
              <a:rPr lang="ru-RU" sz="2800" dirty="0" smtClean="0"/>
              <a:t>15 апреля – 130 лет со дня рождения русского поэта Николая Степановича Гумилева (1886-1921). </a:t>
            </a:r>
            <a:endParaRPr lang="ru-RU" sz="2800" dirty="0"/>
          </a:p>
        </p:txBody>
      </p:sp>
      <p:pic>
        <p:nvPicPr>
          <p:cNvPr id="3074" name="Picture 2"/>
          <p:cNvPicPr>
            <a:picLocks noGrp="1" noChangeAspect="1" noChangeArrowheads="1"/>
          </p:cNvPicPr>
          <p:nvPr>
            <p:ph sz="half" idx="1"/>
          </p:nvPr>
        </p:nvPicPr>
        <p:blipFill>
          <a:blip r:embed="rId2" cstate="email"/>
          <a:stretch>
            <a:fillRect/>
          </a:stretch>
        </p:blipFill>
        <p:spPr bwMode="auto">
          <a:xfrm>
            <a:off x="785786" y="2000240"/>
            <a:ext cx="2574072" cy="4210622"/>
          </a:xfrm>
          <a:prstGeom prst="rect">
            <a:avLst/>
          </a:prstGeom>
          <a:noFill/>
          <a:ln w="9525">
            <a:noFill/>
            <a:miter lim="800000"/>
            <a:headEnd/>
            <a:tailEnd/>
          </a:ln>
          <a:effectLst/>
        </p:spPr>
      </p:pic>
      <p:sp>
        <p:nvSpPr>
          <p:cNvPr id="5" name="Содержимое 4"/>
          <p:cNvSpPr>
            <a:spLocks noGrp="1"/>
          </p:cNvSpPr>
          <p:nvPr>
            <p:ph sz="half" idx="2"/>
          </p:nvPr>
        </p:nvSpPr>
        <p:spPr>
          <a:xfrm>
            <a:off x="3929058" y="1571612"/>
            <a:ext cx="4636202" cy="4333892"/>
          </a:xfrm>
        </p:spPr>
        <p:txBody>
          <a:bodyPr>
            <a:noAutofit/>
          </a:bodyPr>
          <a:lstStyle/>
          <a:p>
            <a:r>
              <a:rPr lang="ru-RU" sz="1800" dirty="0" smtClean="0"/>
              <a:t>В истории отечественной словесности есть имена камертоны, само звучание которых призывает думать о явлениях куда более широких, чем конкретное творчество. </a:t>
            </a:r>
          </a:p>
          <a:p>
            <a:r>
              <a:rPr lang="ru-RU" sz="1800" dirty="0" smtClean="0"/>
              <a:t>Одно из таких имен – Николай Гумилев. Почти семь десятилетий читателя испытывали Гумилевым. Его книг не было в библиотеках, но они, эти книги, чудом уцелевшие в чьих-то домах, переписывались от руки, перепечатывались на машинке; их тайком давали почитать на одну ночь, а о самом поэте говорили едва ли не полушепотом.</a:t>
            </a:r>
            <a:endParaRPr lang="ru-RU" sz="1800"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endParaRPr lang="ru-RU"/>
          </a:p>
        </p:txBody>
      </p:sp>
      <p:pic>
        <p:nvPicPr>
          <p:cNvPr id="4098" name="Picture 2"/>
          <p:cNvPicPr>
            <a:picLocks noGrp="1" noChangeAspect="1" noChangeArrowheads="1"/>
          </p:cNvPicPr>
          <p:nvPr>
            <p:ph sz="half" idx="1"/>
          </p:nvPr>
        </p:nvPicPr>
        <p:blipFill>
          <a:blip r:embed="rId2" cstate="email"/>
          <a:srcRect/>
          <a:stretch>
            <a:fillRect/>
          </a:stretch>
        </p:blipFill>
        <p:spPr bwMode="auto">
          <a:xfrm>
            <a:off x="539552" y="332656"/>
            <a:ext cx="3960440" cy="6099078"/>
          </a:xfrm>
          <a:prstGeom prst="rect">
            <a:avLst/>
          </a:prstGeom>
          <a:noFill/>
          <a:ln w="9525">
            <a:noFill/>
            <a:miter lim="800000"/>
            <a:headEnd/>
            <a:tailEnd/>
          </a:ln>
          <a:effectLst/>
        </p:spPr>
      </p:pic>
      <p:sp>
        <p:nvSpPr>
          <p:cNvPr id="6" name="Содержимое 5"/>
          <p:cNvSpPr>
            <a:spLocks noGrp="1"/>
          </p:cNvSpPr>
          <p:nvPr>
            <p:ph sz="half" idx="2"/>
          </p:nvPr>
        </p:nvSpPr>
        <p:spPr/>
        <p:txBody>
          <a:bodyPr>
            <a:normAutofit fontScale="70000" lnSpcReduction="20000"/>
          </a:bodyPr>
          <a:lstStyle/>
          <a:p>
            <a:r>
              <a:rPr lang="ru-RU" dirty="0" smtClean="0"/>
              <a:t>Странствующий рыцарь, </a:t>
            </a:r>
            <a:br>
              <a:rPr lang="ru-RU" dirty="0" smtClean="0"/>
            </a:br>
            <a:r>
              <a:rPr lang="ru-RU" dirty="0" smtClean="0"/>
              <a:t>аристократический бродяга, — </a:t>
            </a:r>
            <a:br>
              <a:rPr lang="ru-RU" dirty="0" smtClean="0"/>
            </a:br>
            <a:r>
              <a:rPr lang="ru-RU" dirty="0" smtClean="0"/>
              <a:t>он был влюблён во все эпохи, </a:t>
            </a:r>
            <a:br>
              <a:rPr lang="ru-RU" dirty="0" smtClean="0"/>
            </a:br>
            <a:r>
              <a:rPr lang="ru-RU" dirty="0" smtClean="0"/>
              <a:t>страны, профессии и положения, где человеческая душа </a:t>
            </a:r>
            <a:br>
              <a:rPr lang="ru-RU" dirty="0" smtClean="0"/>
            </a:br>
            <a:r>
              <a:rPr lang="ru-RU" dirty="0" smtClean="0"/>
              <a:t>расцветает в дерзкой </a:t>
            </a:r>
            <a:br>
              <a:rPr lang="ru-RU" dirty="0" smtClean="0"/>
            </a:br>
            <a:r>
              <a:rPr lang="ru-RU" dirty="0" smtClean="0"/>
              <a:t>героической красоте. Когда </a:t>
            </a:r>
            <a:br>
              <a:rPr lang="ru-RU" dirty="0" smtClean="0"/>
            </a:br>
            <a:r>
              <a:rPr lang="ru-RU" dirty="0" smtClean="0"/>
              <a:t>читаешь его стихи, то думаешь, что они писались </a:t>
            </a:r>
            <a:br>
              <a:rPr lang="ru-RU" dirty="0" smtClean="0"/>
            </a:br>
            <a:r>
              <a:rPr lang="ru-RU" dirty="0" smtClean="0"/>
              <a:t>с блестящими глазами, </a:t>
            </a:r>
            <a:br>
              <a:rPr lang="ru-RU" dirty="0" smtClean="0"/>
            </a:br>
            <a:r>
              <a:rPr lang="ru-RU" dirty="0" smtClean="0"/>
              <a:t>с холодом в волосах и с гордой </a:t>
            </a:r>
            <a:br>
              <a:rPr lang="ru-RU" dirty="0" smtClean="0"/>
            </a:br>
            <a:r>
              <a:rPr lang="ru-RU" dirty="0" smtClean="0"/>
              <a:t>и нежной улыбкой на устах.</a:t>
            </a:r>
            <a:br>
              <a:rPr lang="ru-RU" dirty="0" smtClean="0"/>
            </a:br>
            <a:r>
              <a:rPr lang="ru-RU" b="1" i="1" dirty="0" smtClean="0"/>
              <a:t>Александр Куприн</a:t>
            </a:r>
            <a:endParaRPr lang="ru-RU" dirty="0" smtClean="0"/>
          </a:p>
          <a:p>
            <a:endParaRPr lang="ru-RU"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rmAutofit/>
          </a:bodyPr>
          <a:lstStyle/>
          <a:p>
            <a:r>
              <a:rPr lang="ru-RU" dirty="0" smtClean="0"/>
              <a:t>Золотое сердце России мирно бьется в груди моей</a:t>
            </a:r>
            <a:endParaRPr lang="ru-RU" dirty="0"/>
          </a:p>
        </p:txBody>
      </p:sp>
      <p:pic>
        <p:nvPicPr>
          <p:cNvPr id="5122" name="Picture 2"/>
          <p:cNvPicPr>
            <a:picLocks noGrp="1" noChangeAspect="1" noChangeArrowheads="1"/>
          </p:cNvPicPr>
          <p:nvPr>
            <p:ph idx="1"/>
          </p:nvPr>
        </p:nvPicPr>
        <p:blipFill>
          <a:blip r:embed="rId2" cstate="email"/>
          <a:srcRect/>
          <a:stretch>
            <a:fillRect/>
          </a:stretch>
        </p:blipFill>
        <p:spPr bwMode="auto">
          <a:xfrm>
            <a:off x="4500562" y="1928802"/>
            <a:ext cx="2123534" cy="3238504"/>
          </a:xfrm>
          <a:prstGeom prst="rect">
            <a:avLst/>
          </a:prstGeom>
          <a:noFill/>
          <a:ln w="9525">
            <a:noFill/>
            <a:miter lim="800000"/>
            <a:headEnd/>
            <a:tailEnd/>
          </a:ln>
          <a:effectLst/>
        </p:spPr>
      </p:pic>
      <p:pic>
        <p:nvPicPr>
          <p:cNvPr id="5123" name="Picture 3"/>
          <p:cNvPicPr>
            <a:picLocks noChangeAspect="1" noChangeArrowheads="1"/>
          </p:cNvPicPr>
          <p:nvPr/>
        </p:nvPicPr>
        <p:blipFill>
          <a:blip r:embed="rId3" cstate="email"/>
          <a:srcRect/>
          <a:stretch>
            <a:fillRect/>
          </a:stretch>
        </p:blipFill>
        <p:spPr bwMode="auto">
          <a:xfrm>
            <a:off x="1000100" y="2500306"/>
            <a:ext cx="2317748" cy="361794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428652"/>
            <a:ext cx="8186766" cy="1500198"/>
          </a:xfrm>
        </p:spPr>
        <p:txBody>
          <a:bodyPr>
            <a:normAutofit fontScale="90000"/>
          </a:bodyPr>
          <a:lstStyle/>
          <a:p>
            <a:r>
              <a:rPr sz="3100" smtClean="0"/>
              <a:t/>
            </a:r>
            <a:br>
              <a:rPr sz="3100" smtClean="0"/>
            </a:br>
            <a:r>
              <a:rPr sz="3100" smtClean="0"/>
              <a:t/>
            </a:r>
            <a:br>
              <a:rPr sz="3100" smtClean="0"/>
            </a:br>
            <a:r>
              <a:rPr sz="3100" smtClean="0"/>
              <a:t/>
            </a:r>
            <a:br>
              <a:rPr sz="3100" smtClean="0"/>
            </a:br>
            <a:r>
              <a:rPr sz="3100" smtClean="0"/>
              <a:t/>
            </a:r>
            <a:br>
              <a:rPr sz="3100" smtClean="0"/>
            </a:br>
            <a:r>
              <a:rPr lang="ru-RU" sz="3100" dirty="0" smtClean="0"/>
              <a:t>8-января – 70 лет со дня рождения русского писателя, переводчика Михаила Давидовича Яснова (р. 1946). </a:t>
            </a:r>
            <a:r>
              <a:rPr lang="ru-RU" dirty="0" smtClean="0"/>
              <a:t/>
            </a:r>
            <a:br>
              <a:rPr lang="ru-RU" dirty="0" smtClean="0"/>
            </a:br>
            <a:endParaRPr lang="ru-RU" dirty="0"/>
          </a:p>
        </p:txBody>
      </p:sp>
      <p:pic>
        <p:nvPicPr>
          <p:cNvPr id="4" name="Содержимое 3" descr="http://pics.livejournal.com/novayadoroga/pic/0005g87s/s320x240">
            <a:hlinkClick r:id="rId2" tgtFrame="&quot;_self&quot;"/>
          </p:cNvPr>
          <p:cNvPicPr>
            <a:picLocks noGrp="1"/>
          </p:cNvPicPr>
          <p:nvPr>
            <p:ph sz="half" idx="1"/>
          </p:nvPr>
        </p:nvPicPr>
        <p:blipFill>
          <a:blip r:embed="rId3" cstate="email"/>
          <a:stretch>
            <a:fillRect/>
          </a:stretch>
        </p:blipFill>
        <p:spPr bwMode="auto">
          <a:xfrm>
            <a:off x="971600" y="2132856"/>
            <a:ext cx="2664296" cy="3528392"/>
          </a:xfrm>
          <a:prstGeom prst="rect">
            <a:avLst/>
          </a:prstGeom>
          <a:ln>
            <a:headEnd/>
            <a:tailEnd/>
          </a:ln>
        </p:spPr>
        <p:style>
          <a:lnRef idx="2">
            <a:schemeClr val="accent1"/>
          </a:lnRef>
          <a:fillRef idx="1">
            <a:schemeClr val="lt1"/>
          </a:fillRef>
          <a:effectRef idx="0">
            <a:schemeClr val="accent1"/>
          </a:effectRef>
          <a:fontRef idx="minor">
            <a:schemeClr val="dk1"/>
          </a:fontRef>
        </p:style>
      </p:pic>
      <p:sp>
        <p:nvSpPr>
          <p:cNvPr id="5" name="Содержимое 4"/>
          <p:cNvSpPr>
            <a:spLocks noGrp="1"/>
          </p:cNvSpPr>
          <p:nvPr>
            <p:ph sz="half" idx="2"/>
          </p:nvPr>
        </p:nvSpPr>
        <p:spPr/>
        <p:txBody>
          <a:bodyPr>
            <a:normAutofit fontScale="55000" lnSpcReduction="20000"/>
          </a:bodyPr>
          <a:lstStyle/>
          <a:p>
            <a:r>
              <a:rPr lang="ru-RU" dirty="0" smtClean="0"/>
              <a:t>В шутку Марина Бородицкая называет его "трехголовым драконом".</a:t>
            </a:r>
            <a:br>
              <a:rPr lang="ru-RU" dirty="0" smtClean="0"/>
            </a:br>
            <a:r>
              <a:rPr lang="ru-RU" dirty="0" smtClean="0"/>
              <a:t/>
            </a:r>
            <a:br>
              <a:rPr lang="ru-RU" dirty="0" smtClean="0"/>
            </a:br>
            <a:r>
              <a:rPr lang="ru-RU" dirty="0" smtClean="0"/>
              <a:t/>
            </a:r>
            <a:br>
              <a:rPr lang="ru-RU" dirty="0" smtClean="0"/>
            </a:br>
            <a:r>
              <a:rPr lang="ru-RU" dirty="0" smtClean="0"/>
              <a:t>Почему трехголовый? А потому что он пишет детские стихи (первая голова), взрослую лирику (вторая) и еще он блистательный, лучший на сегодняшний момент переводчик с французского (три).</a:t>
            </a:r>
            <a:br>
              <a:rPr lang="ru-RU" dirty="0" smtClean="0"/>
            </a:br>
            <a:r>
              <a:rPr lang="ru-RU" dirty="0" smtClean="0"/>
              <a:t/>
            </a:r>
            <a:br>
              <a:rPr lang="ru-RU" dirty="0" smtClean="0"/>
            </a:br>
            <a:r>
              <a:rPr lang="ru-RU" dirty="0" smtClean="0"/>
              <a:t>Удивительно, но когда идёт разговор  с мамами на детской площадке о детской литературе, они с энтузиазмом называют имена Усачева, Остера, Успенского, даже Вадима Левина, но обычно пожимают плечами при упоминании Михаила Яснова... И только радостно кивают головой, когда напоминаешь им, что именно он написал "Чучело-Мяучело".</a:t>
            </a:r>
            <a:br>
              <a:rPr lang="ru-RU" dirty="0" smtClean="0"/>
            </a:br>
            <a:endParaRPr lang="ru-RU"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357158" y="357166"/>
            <a:ext cx="8229600" cy="1219200"/>
          </a:xfrm>
        </p:spPr>
        <p:txBody>
          <a:bodyPr>
            <a:noAutofit/>
          </a:bodyPr>
          <a:lstStyle/>
          <a:p>
            <a:r>
              <a:rPr lang="ru-RU" sz="2800" dirty="0" smtClean="0"/>
              <a:t>15 апреля – 90 лет со дня рождения русской поэтессы Эммы Эфраимовны Мошковской (1926-1981). </a:t>
            </a:r>
            <a:endParaRPr lang="ru-RU" sz="2800" dirty="0"/>
          </a:p>
        </p:txBody>
      </p:sp>
      <p:pic>
        <p:nvPicPr>
          <p:cNvPr id="7170" name="Picture 2"/>
          <p:cNvPicPr>
            <a:picLocks noGrp="1" noChangeAspect="1" noChangeArrowheads="1"/>
          </p:cNvPicPr>
          <p:nvPr>
            <p:ph sz="half" idx="1"/>
          </p:nvPr>
        </p:nvPicPr>
        <p:blipFill>
          <a:blip r:embed="rId2" cstate="email"/>
          <a:srcRect/>
          <a:stretch>
            <a:fillRect/>
          </a:stretch>
        </p:blipFill>
        <p:spPr bwMode="auto">
          <a:xfrm>
            <a:off x="1000100" y="1857364"/>
            <a:ext cx="2944477" cy="4186123"/>
          </a:xfrm>
          <a:prstGeom prst="rect">
            <a:avLst/>
          </a:prstGeom>
          <a:noFill/>
          <a:ln w="9525">
            <a:noFill/>
            <a:miter lim="800000"/>
            <a:headEnd/>
            <a:tailEnd/>
          </a:ln>
          <a:effectLst/>
        </p:spPr>
      </p:pic>
      <p:sp>
        <p:nvSpPr>
          <p:cNvPr id="5" name="Содержимое 4"/>
          <p:cNvSpPr>
            <a:spLocks noGrp="1"/>
          </p:cNvSpPr>
          <p:nvPr>
            <p:ph sz="half" idx="2"/>
          </p:nvPr>
        </p:nvSpPr>
        <p:spPr/>
        <p:txBody>
          <a:bodyPr>
            <a:normAutofit fontScale="85000" lnSpcReduction="10000"/>
          </a:bodyPr>
          <a:lstStyle/>
          <a:p>
            <a:pPr lvl="1"/>
            <a:r>
              <a:rPr lang="ru-RU" b="1" dirty="0" smtClean="0"/>
              <a:t>Мошковская</a:t>
            </a:r>
            <a:r>
              <a:rPr lang="ru-RU" dirty="0" smtClean="0"/>
              <a:t> заняла особое место в детской литературе. Ее стихи для детей были самобытны и своеобразны. </a:t>
            </a:r>
            <a:r>
              <a:rPr lang="ru-RU" b="1" dirty="0" smtClean="0"/>
              <a:t>Мошковская</a:t>
            </a:r>
            <a:r>
              <a:rPr lang="ru-RU" dirty="0" smtClean="0"/>
              <a:t> действительно была российской детской писательницей и поэтессой. Читая стихи для детей Мошковской может показаться, что их написала не взрослая поэтесса, а маленький ребенок</a:t>
            </a:r>
            <a:endParaRPr lang="ru-RU"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endParaRPr lang="ru-RU"/>
          </a:p>
        </p:txBody>
      </p:sp>
      <p:pic>
        <p:nvPicPr>
          <p:cNvPr id="6146" name="Picture 2"/>
          <p:cNvPicPr>
            <a:picLocks noGrp="1" noChangeAspect="1" noChangeArrowheads="1"/>
          </p:cNvPicPr>
          <p:nvPr>
            <p:ph sz="half" idx="1"/>
          </p:nvPr>
        </p:nvPicPr>
        <p:blipFill>
          <a:blip r:embed="rId2" cstate="email"/>
          <a:stretch>
            <a:fillRect/>
          </a:stretch>
        </p:blipFill>
        <p:spPr bwMode="auto">
          <a:xfrm>
            <a:off x="857224" y="2928934"/>
            <a:ext cx="2857500" cy="3667125"/>
          </a:xfrm>
          <a:prstGeom prst="rect">
            <a:avLst/>
          </a:prstGeom>
          <a:noFill/>
          <a:ln w="9525">
            <a:noFill/>
            <a:miter lim="800000"/>
            <a:headEnd/>
            <a:tailEnd/>
          </a:ln>
          <a:effectLst/>
        </p:spPr>
      </p:pic>
      <p:sp>
        <p:nvSpPr>
          <p:cNvPr id="6" name="Содержимое 5"/>
          <p:cNvSpPr>
            <a:spLocks noGrp="1"/>
          </p:cNvSpPr>
          <p:nvPr>
            <p:ph sz="half" idx="2"/>
          </p:nvPr>
        </p:nvSpPr>
        <p:spPr/>
        <p:txBody>
          <a:bodyPr>
            <a:normAutofit fontScale="77500" lnSpcReduction="20000"/>
          </a:bodyPr>
          <a:lstStyle/>
          <a:p>
            <a:r>
              <a:rPr lang="ru-RU" dirty="0" smtClean="0"/>
              <a:t>В начале творческого пути </a:t>
            </a:r>
            <a:r>
              <a:rPr lang="ru-RU" b="1" dirty="0" smtClean="0"/>
              <a:t>Мошковская</a:t>
            </a:r>
            <a:r>
              <a:rPr lang="ru-RU" dirty="0" smtClean="0"/>
              <a:t> получила одобрение  Маршака. Вот что писал Самуил Яковлевич о начинающем авторе: « </a:t>
            </a:r>
            <a:r>
              <a:rPr lang="ru-RU" b="1" dirty="0" smtClean="0"/>
              <a:t>Эмма Мошковская</a:t>
            </a:r>
            <a:r>
              <a:rPr lang="ru-RU" dirty="0" smtClean="0"/>
              <a:t> - один их наиболее одаренных молодых поэтов, пишущих для детей. У нее есть то главное, что нужно детскому поэту: подлинная, а не наигранная веселость, умение играть с детьми, не подлаживаясь к ним».</a:t>
            </a:r>
            <a:endParaRPr lang="ru-RU" dirty="0"/>
          </a:p>
        </p:txBody>
      </p:sp>
      <p:pic>
        <p:nvPicPr>
          <p:cNvPr id="6147" name="Picture 3"/>
          <p:cNvPicPr>
            <a:picLocks noChangeAspect="1" noChangeArrowheads="1"/>
          </p:cNvPicPr>
          <p:nvPr/>
        </p:nvPicPr>
        <p:blipFill>
          <a:blip r:embed="rId3" cstate="email"/>
          <a:srcRect/>
          <a:stretch>
            <a:fillRect/>
          </a:stretch>
        </p:blipFill>
        <p:spPr bwMode="auto">
          <a:xfrm>
            <a:off x="285720" y="1071546"/>
            <a:ext cx="1787126" cy="2382834"/>
          </a:xfrm>
          <a:prstGeom prst="rect">
            <a:avLst/>
          </a:prstGeom>
          <a:noFill/>
          <a:ln w="9525">
            <a:noFill/>
            <a:miter lim="800000"/>
            <a:headEnd/>
            <a:tailEnd/>
          </a:ln>
          <a:effectLst/>
        </p:spPr>
      </p:pic>
      <p:pic>
        <p:nvPicPr>
          <p:cNvPr id="6148" name="Picture 4"/>
          <p:cNvPicPr>
            <a:picLocks noChangeAspect="1" noChangeArrowheads="1"/>
          </p:cNvPicPr>
          <p:nvPr/>
        </p:nvPicPr>
        <p:blipFill>
          <a:blip r:embed="rId4" cstate="email"/>
          <a:srcRect/>
          <a:stretch>
            <a:fillRect/>
          </a:stretch>
        </p:blipFill>
        <p:spPr bwMode="auto">
          <a:xfrm>
            <a:off x="2714612" y="500042"/>
            <a:ext cx="2068155" cy="266858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endParaRPr lang="ru-RU"/>
          </a:p>
        </p:txBody>
      </p:sp>
      <p:pic>
        <p:nvPicPr>
          <p:cNvPr id="8194" name="Picture 2"/>
          <p:cNvPicPr>
            <a:picLocks noGrp="1" noChangeAspect="1" noChangeArrowheads="1"/>
          </p:cNvPicPr>
          <p:nvPr>
            <p:ph idx="1"/>
          </p:nvPr>
        </p:nvPicPr>
        <p:blipFill>
          <a:blip r:embed="rId2" cstate="email"/>
          <a:srcRect/>
          <a:stretch>
            <a:fillRect/>
          </a:stretch>
        </p:blipFill>
        <p:spPr bwMode="auto">
          <a:xfrm>
            <a:off x="214282" y="214290"/>
            <a:ext cx="8715436" cy="635798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642910" y="0"/>
            <a:ext cx="8258204" cy="2443194"/>
          </a:xfrm>
        </p:spPr>
        <p:txBody>
          <a:bodyPr>
            <a:normAutofit/>
          </a:bodyPr>
          <a:lstStyle/>
          <a:p>
            <a:r>
              <a:rPr lang="ru-RU" sz="3100" dirty="0" smtClean="0"/>
              <a:t>16 апреля – 95 лет со дня рождения русского писателя Юрия Ивановича Ермолаева (1921-1996). </a:t>
            </a:r>
            <a:r>
              <a:rPr lang="ru-RU" dirty="0" smtClean="0"/>
              <a:t/>
            </a:r>
            <a:br>
              <a:rPr lang="ru-RU" dirty="0" smtClean="0"/>
            </a:br>
            <a:endParaRPr lang="ru-RU" dirty="0"/>
          </a:p>
        </p:txBody>
      </p:sp>
      <p:pic>
        <p:nvPicPr>
          <p:cNvPr id="1026" name="Picture 2" descr="C:\Documents and Settings\1\Рабочий стол\апрель\img3[1].jpg"/>
          <p:cNvPicPr>
            <a:picLocks noGrp="1" noChangeAspect="1" noChangeArrowheads="1"/>
          </p:cNvPicPr>
          <p:nvPr>
            <p:ph sz="half" idx="1"/>
          </p:nvPr>
        </p:nvPicPr>
        <p:blipFill>
          <a:blip r:embed="rId2" cstate="email"/>
          <a:stretch>
            <a:fillRect/>
          </a:stretch>
        </p:blipFill>
        <p:spPr bwMode="auto">
          <a:xfrm>
            <a:off x="919162" y="1885156"/>
            <a:ext cx="3114675" cy="4200525"/>
          </a:xfrm>
          <a:prstGeom prst="rect">
            <a:avLst/>
          </a:prstGeom>
          <a:noFill/>
        </p:spPr>
      </p:pic>
      <p:sp>
        <p:nvSpPr>
          <p:cNvPr id="5" name="Содержимое 4"/>
          <p:cNvSpPr>
            <a:spLocks noGrp="1"/>
          </p:cNvSpPr>
          <p:nvPr>
            <p:ph sz="half" idx="2"/>
          </p:nvPr>
        </p:nvSpPr>
        <p:spPr>
          <a:xfrm>
            <a:off x="4643438" y="1785926"/>
            <a:ext cx="4059936" cy="4572000"/>
          </a:xfrm>
        </p:spPr>
        <p:txBody>
          <a:bodyPr>
            <a:normAutofit fontScale="62500" lnSpcReduction="20000"/>
          </a:bodyPr>
          <a:lstStyle/>
          <a:p>
            <a:r>
              <a:rPr lang="ru-RU" dirty="0" smtClean="0"/>
              <a:t>Он родился в 1921 году в городе Москве, в семье рабочего. Его любимым предметом в школе была литература. С успехом закончив школу, Юрий Иванович в 1943 году поступил учиться в Театральное училище </a:t>
            </a:r>
            <a:endParaRPr lang="en-US" dirty="0" smtClean="0"/>
          </a:p>
          <a:p>
            <a:pPr>
              <a:buNone/>
            </a:pPr>
            <a:r>
              <a:rPr lang="en-US" dirty="0" smtClean="0"/>
              <a:t>     </a:t>
            </a:r>
            <a:r>
              <a:rPr lang="ru-RU" dirty="0" smtClean="0"/>
              <a:t>им. М. Щепкина при Малом театре. По профессии он был актером. Играл главные роли в спектаклях московских театров. Потом работал корреспондентом на радио. Но ему хотелось создавать своих героев, передавать детям свой жизненный опыт. На радио Юрий Иванович прочитал свои первые рассказы, которые имели успех у слушателей. </a:t>
            </a:r>
          </a:p>
          <a:p>
            <a:endParaRPr lang="ru-RU"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endParaRPr lang="ru-RU"/>
          </a:p>
        </p:txBody>
      </p:sp>
      <p:pic>
        <p:nvPicPr>
          <p:cNvPr id="2050" name="Picture 2" descr="C:\Documents and Settings\1\Рабочий стол\апрель\0440633[1].jpg"/>
          <p:cNvPicPr>
            <a:picLocks noGrp="1" noChangeAspect="1" noChangeArrowheads="1"/>
          </p:cNvPicPr>
          <p:nvPr>
            <p:ph sz="half" idx="1"/>
          </p:nvPr>
        </p:nvPicPr>
        <p:blipFill>
          <a:blip r:embed="rId2" cstate="email"/>
          <a:srcRect/>
          <a:stretch>
            <a:fillRect/>
          </a:stretch>
        </p:blipFill>
        <p:spPr bwMode="auto">
          <a:xfrm>
            <a:off x="395536" y="332656"/>
            <a:ext cx="1749278" cy="2776538"/>
          </a:xfrm>
          <a:prstGeom prst="rect">
            <a:avLst/>
          </a:prstGeom>
          <a:noFill/>
        </p:spPr>
      </p:pic>
      <p:sp>
        <p:nvSpPr>
          <p:cNvPr id="6" name="Содержимое 5"/>
          <p:cNvSpPr>
            <a:spLocks noGrp="1"/>
          </p:cNvSpPr>
          <p:nvPr>
            <p:ph sz="half" idx="2"/>
          </p:nvPr>
        </p:nvSpPr>
        <p:spPr>
          <a:xfrm>
            <a:off x="3203848" y="476672"/>
            <a:ext cx="5482952" cy="6048671"/>
          </a:xfrm>
        </p:spPr>
        <p:txBody>
          <a:bodyPr>
            <a:normAutofit fontScale="62500" lnSpcReduction="20000"/>
          </a:bodyPr>
          <a:lstStyle/>
          <a:p>
            <a:r>
              <a:rPr lang="ru-RU" sz="2900" dirty="0" smtClean="0"/>
              <a:t>Талант писателя пересилил талант актера. Писательский труд увлек его. Все свое творчество он посвятил только детям и их наставникам. Жил в его душе и драматург. Видимо, сказалось артистическое прошлое. Его пьесы и сценки с удовольствием исполнялись в театрах и домах культуры. Со сказочными героями его пьес мы до сих пор можем встретиться на новогодних представлениях. </a:t>
            </a:r>
          </a:p>
          <a:p>
            <a:r>
              <a:rPr lang="ru-RU" sz="2900" dirty="0" smtClean="0"/>
              <a:t>В каждом произведении Юрия Ивановича происходит что-нибудь чрезвычайно необычное и интересное, смешное, необычное. Но все это направлено на торжество добра над злом. Его герои честные и озорные, добрые и находчивые, готовые на самые неожиданные поступки. Они наделены добротой и находчивостью, их никогда не покидает чувство юмора и оптимизма, они верят в справедливость. Герои </a:t>
            </a:r>
            <a:r>
              <a:rPr lang="ru-RU" sz="2900" dirty="0" err="1" smtClean="0"/>
              <a:t>ермолаевских</a:t>
            </a:r>
            <a:r>
              <a:rPr lang="ru-RU" sz="2900" dirty="0" smtClean="0"/>
              <a:t> произведений наполнены таким жизнелюбием, смелостью и правдивостью, что с ними и расставаться не хочется. </a:t>
            </a:r>
          </a:p>
          <a:p>
            <a:endParaRPr lang="ru-RU" dirty="0"/>
          </a:p>
        </p:txBody>
      </p:sp>
      <p:pic>
        <p:nvPicPr>
          <p:cNvPr id="2051" name="Picture 3"/>
          <p:cNvPicPr>
            <a:picLocks noChangeAspect="1" noChangeArrowheads="1"/>
          </p:cNvPicPr>
          <p:nvPr/>
        </p:nvPicPr>
        <p:blipFill>
          <a:blip r:embed="rId3" cstate="email"/>
          <a:srcRect/>
          <a:stretch>
            <a:fillRect/>
          </a:stretch>
        </p:blipFill>
        <p:spPr bwMode="auto">
          <a:xfrm>
            <a:off x="827584" y="3429000"/>
            <a:ext cx="1956425" cy="247648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endParaRPr lang="ru-RU"/>
          </a:p>
        </p:txBody>
      </p:sp>
      <p:pic>
        <p:nvPicPr>
          <p:cNvPr id="3074" name="Picture 2"/>
          <p:cNvPicPr>
            <a:picLocks noGrp="1" noChangeAspect="1" noChangeArrowheads="1"/>
          </p:cNvPicPr>
          <p:nvPr>
            <p:ph sz="half" idx="1"/>
          </p:nvPr>
        </p:nvPicPr>
        <p:blipFill>
          <a:blip r:embed="rId2" cstate="email"/>
          <a:stretch>
            <a:fillRect/>
          </a:stretch>
        </p:blipFill>
        <p:spPr bwMode="auto">
          <a:xfrm>
            <a:off x="467544" y="1484784"/>
            <a:ext cx="3132814" cy="4525962"/>
          </a:xfrm>
          <a:prstGeom prst="rect">
            <a:avLst/>
          </a:prstGeom>
          <a:noFill/>
          <a:ln w="9525">
            <a:noFill/>
            <a:miter lim="800000"/>
            <a:headEnd/>
            <a:tailEnd/>
          </a:ln>
          <a:effectLst/>
        </p:spPr>
      </p:pic>
      <p:sp>
        <p:nvSpPr>
          <p:cNvPr id="6" name="Содержимое 5"/>
          <p:cNvSpPr>
            <a:spLocks noGrp="1"/>
          </p:cNvSpPr>
          <p:nvPr>
            <p:ph sz="half" idx="2"/>
          </p:nvPr>
        </p:nvSpPr>
        <p:spPr>
          <a:xfrm>
            <a:off x="4067944" y="548680"/>
            <a:ext cx="4618856" cy="6048671"/>
          </a:xfrm>
        </p:spPr>
        <p:txBody>
          <a:bodyPr>
            <a:normAutofit fontScale="70000" lnSpcReduction="20000"/>
          </a:bodyPr>
          <a:lstStyle/>
          <a:p>
            <a:r>
              <a:rPr lang="ru-RU" dirty="0" smtClean="0"/>
              <a:t>Первая книга его рассказов увидела свет в 1960 году. Она называлась «Почему рассердились бумажные полоски». С тех пор книги Ермолаева Юрия Ивановича выходили довольно регулярно. Писателя полюбили дети за его чувство юмора, умение по-доброму посмеяться над своим героем. Ермолаев Юрий Иванович писал не только рассказы. Он является автором нескольких популярных повестей, среди которых и «106 пропавших часов», и «Дом отважных трусишек», и «Нежданно – негаданно» и другие. Писал Ермолаев Юрий Иванович сказки. Одна из них называется «О двух юнцах – храбрецах и чудо – докторе». Некоторые свои произведения он назвал «Грустными шутками», забавность которых таит в себе много важного и поучительного. </a:t>
            </a:r>
            <a:br>
              <a:rPr lang="ru-RU" dirty="0" smtClean="0"/>
            </a:br>
            <a:endParaRPr lang="ru-RU"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357158" y="214290"/>
            <a:ext cx="8329642" cy="2443194"/>
          </a:xfrm>
        </p:spPr>
        <p:txBody>
          <a:bodyPr>
            <a:normAutofit/>
          </a:bodyPr>
          <a:lstStyle/>
          <a:p>
            <a:r>
              <a:rPr lang="ru-RU" sz="3100" dirty="0" smtClean="0"/>
              <a:t>21 апреля – 200 лет со дня рождения английской писательницы Шарлотты Бронте (1816-1855</a:t>
            </a:r>
            <a:r>
              <a:rPr lang="ru-RU" dirty="0" smtClean="0"/>
              <a:t>). </a:t>
            </a:r>
            <a:br>
              <a:rPr lang="ru-RU" dirty="0" smtClean="0"/>
            </a:br>
            <a:endParaRPr lang="ru-RU" dirty="0"/>
          </a:p>
        </p:txBody>
      </p:sp>
      <p:pic>
        <p:nvPicPr>
          <p:cNvPr id="8" name="Содержимое 7" descr="Шарлотта Бронте"/>
          <p:cNvPicPr>
            <a:picLocks noGrp="1"/>
          </p:cNvPicPr>
          <p:nvPr>
            <p:ph sz="half" idx="1"/>
          </p:nvPr>
        </p:nvPicPr>
        <p:blipFill>
          <a:blip r:embed="rId2" cstate="email"/>
          <a:stretch>
            <a:fillRect/>
          </a:stretch>
        </p:blipFill>
        <p:spPr bwMode="auto">
          <a:xfrm>
            <a:off x="539552" y="2060848"/>
            <a:ext cx="3312367" cy="4320480"/>
          </a:xfrm>
          <a:prstGeom prst="rect">
            <a:avLst/>
          </a:prstGeom>
          <a:noFill/>
          <a:ln w="9525">
            <a:noFill/>
            <a:miter lim="800000"/>
            <a:headEnd/>
            <a:tailEnd/>
          </a:ln>
        </p:spPr>
      </p:pic>
      <p:sp>
        <p:nvSpPr>
          <p:cNvPr id="5" name="Содержимое 4"/>
          <p:cNvSpPr>
            <a:spLocks noGrp="1"/>
          </p:cNvSpPr>
          <p:nvPr>
            <p:ph sz="half" idx="2"/>
          </p:nvPr>
        </p:nvSpPr>
        <p:spPr>
          <a:xfrm>
            <a:off x="4714876" y="2286000"/>
            <a:ext cx="4059936" cy="3929082"/>
          </a:xfrm>
        </p:spPr>
        <p:txBody>
          <a:bodyPr>
            <a:normAutofit fontScale="70000" lnSpcReduction="20000"/>
          </a:bodyPr>
          <a:lstStyle/>
          <a:p>
            <a:r>
              <a:rPr lang="ru-RU" dirty="0" smtClean="0"/>
              <a:t>Шарлотта Бронте — одна из самых знаменитых романисток Великобритании. Она мечтала писать с детства, но смогла полноценно заняться творчеством только в последнее десятилетие своей жизни. За этот ничтожный промежуток времени крошечная Шарлотта (в ней было всего 145 см роста!) подарила миру четыре блестящих романа, которые заставляют трепетать читателей и спустя два века.</a:t>
            </a:r>
          </a:p>
          <a:p>
            <a:endParaRPr lang="ru-RU" dirty="0" smtClean="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endParaRPr lang="ru-RU"/>
          </a:p>
        </p:txBody>
      </p:sp>
      <p:pic>
        <p:nvPicPr>
          <p:cNvPr id="5122" name="Picture 2"/>
          <p:cNvPicPr>
            <a:picLocks noGrp="1" noChangeAspect="1" noChangeArrowheads="1"/>
          </p:cNvPicPr>
          <p:nvPr>
            <p:ph sz="half" idx="1"/>
          </p:nvPr>
        </p:nvPicPr>
        <p:blipFill>
          <a:blip r:embed="rId2" cstate="email"/>
          <a:srcRect/>
          <a:stretch>
            <a:fillRect/>
          </a:stretch>
        </p:blipFill>
        <p:spPr bwMode="auto">
          <a:xfrm>
            <a:off x="642910" y="1071546"/>
            <a:ext cx="2278872" cy="2857520"/>
          </a:xfrm>
          <a:prstGeom prst="rect">
            <a:avLst/>
          </a:prstGeom>
          <a:noFill/>
          <a:ln w="9525">
            <a:noFill/>
            <a:miter lim="800000"/>
            <a:headEnd/>
            <a:tailEnd/>
          </a:ln>
          <a:effectLst/>
        </p:spPr>
      </p:pic>
      <p:sp>
        <p:nvSpPr>
          <p:cNvPr id="6" name="Содержимое 5"/>
          <p:cNvSpPr>
            <a:spLocks noGrp="1"/>
          </p:cNvSpPr>
          <p:nvPr>
            <p:ph sz="half" idx="2"/>
          </p:nvPr>
        </p:nvSpPr>
        <p:spPr/>
        <p:txBody>
          <a:bodyPr>
            <a:normAutofit fontScale="55000" lnSpcReduction="20000"/>
          </a:bodyPr>
          <a:lstStyle/>
          <a:p>
            <a:r>
              <a:rPr lang="ru-RU" dirty="0" smtClean="0"/>
              <a:t>. С самых юных лет Шарлотта и её брат </a:t>
            </a:r>
            <a:r>
              <a:rPr lang="ru-RU" dirty="0" err="1" smtClean="0"/>
              <a:t>Бренуэлл</a:t>
            </a:r>
            <a:r>
              <a:rPr lang="ru-RU" dirty="0" smtClean="0"/>
              <a:t> упражнялись в написании стихотворений и историй, полагаясь на свою богатую фантазию и выдуманный мир «</a:t>
            </a:r>
            <a:r>
              <a:rPr lang="ru-RU" dirty="0" err="1" smtClean="0"/>
              <a:t>Ангрии</a:t>
            </a:r>
            <a:r>
              <a:rPr lang="ru-RU" dirty="0" smtClean="0"/>
              <a:t>». Как сама Шарлотта утверждала — её ум был настолько плодовит, что до тринадцати лет она написала намного больше, чем после.</a:t>
            </a:r>
          </a:p>
          <a:p>
            <a:r>
              <a:rPr lang="ru-RU" dirty="0" smtClean="0"/>
              <a:t>В 1846 году Шарлотта убедила своих сестёр опубликовать сборник стихотворений под мужскими псевдонимами </a:t>
            </a:r>
            <a:r>
              <a:rPr lang="ru-RU" dirty="0" err="1" smtClean="0"/>
              <a:t>Каррер</a:t>
            </a:r>
            <a:r>
              <a:rPr lang="ru-RU" dirty="0" smtClean="0"/>
              <a:t>, Эллис и </a:t>
            </a:r>
            <a:r>
              <a:rPr lang="ru-RU" dirty="0" err="1" smtClean="0"/>
              <a:t>Эктон</a:t>
            </a:r>
            <a:r>
              <a:rPr lang="ru-RU" dirty="0" smtClean="0"/>
              <a:t> Белл (</a:t>
            </a:r>
            <a:r>
              <a:rPr lang="ru-RU" dirty="0" err="1" smtClean="0"/>
              <a:t>Currer</a:t>
            </a:r>
            <a:r>
              <a:rPr lang="ru-RU" dirty="0" smtClean="0"/>
              <a:t>, </a:t>
            </a:r>
            <a:r>
              <a:rPr lang="ru-RU" dirty="0" err="1" smtClean="0"/>
              <a:t>Ellis</a:t>
            </a:r>
            <a:r>
              <a:rPr lang="ru-RU" dirty="0" smtClean="0"/>
              <a:t>, </a:t>
            </a:r>
            <a:r>
              <a:rPr lang="ru-RU" dirty="0" err="1" smtClean="0"/>
              <a:t>Acton</a:t>
            </a:r>
            <a:r>
              <a:rPr lang="ru-RU" dirty="0" smtClean="0"/>
              <a:t> </a:t>
            </a:r>
            <a:r>
              <a:rPr lang="ru-RU" dirty="0" err="1" smtClean="0"/>
              <a:t>Bell</a:t>
            </a:r>
            <a:r>
              <a:rPr lang="ru-RU" dirty="0" smtClean="0"/>
              <a:t>) — это был коммерческий провал. Однако, к концу 1847 года, дебютные романы всех трёх сестёр были опубликованы, а «Джейн Эйр» Шарлотты Бронте ожидал неимоверный успех.</a:t>
            </a:r>
          </a:p>
          <a:p>
            <a:endParaRPr lang="ru-RU" dirty="0" smtClean="0"/>
          </a:p>
          <a:p>
            <a:endParaRPr lang="ru-RU" dirty="0"/>
          </a:p>
        </p:txBody>
      </p:sp>
      <p:pic>
        <p:nvPicPr>
          <p:cNvPr id="9" name="Picture 2"/>
          <p:cNvPicPr>
            <a:picLocks noChangeAspect="1" noChangeArrowheads="1"/>
          </p:cNvPicPr>
          <p:nvPr/>
        </p:nvPicPr>
        <p:blipFill>
          <a:blip r:embed="rId3" cstate="email"/>
          <a:srcRect/>
          <a:stretch>
            <a:fillRect/>
          </a:stretch>
        </p:blipFill>
        <p:spPr bwMode="auto">
          <a:xfrm>
            <a:off x="2500298" y="3143248"/>
            <a:ext cx="2227483" cy="295275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p:cNvPicPr>
            <a:picLocks noChangeAspect="1" noChangeArrowheads="1"/>
          </p:cNvPicPr>
          <p:nvPr/>
        </p:nvPicPr>
        <p:blipFill>
          <a:blip r:embed="rId2" cstate="email"/>
          <a:srcRect/>
          <a:stretch>
            <a:fillRect/>
          </a:stretch>
        </p:blipFill>
        <p:spPr bwMode="auto">
          <a:xfrm rot="721311">
            <a:off x="6429388" y="3000372"/>
            <a:ext cx="2133600" cy="3295650"/>
          </a:xfrm>
          <a:prstGeom prst="rect">
            <a:avLst/>
          </a:prstGeom>
          <a:noFill/>
          <a:ln w="9525">
            <a:noFill/>
            <a:miter lim="800000"/>
            <a:headEnd/>
            <a:tailEnd/>
          </a:ln>
          <a:effectLst/>
        </p:spPr>
      </p:pic>
      <p:pic>
        <p:nvPicPr>
          <p:cNvPr id="6150" name="Picture 6"/>
          <p:cNvPicPr>
            <a:picLocks noChangeAspect="1" noChangeArrowheads="1"/>
          </p:cNvPicPr>
          <p:nvPr/>
        </p:nvPicPr>
        <p:blipFill>
          <a:blip r:embed="rId3" cstate="email"/>
          <a:srcRect/>
          <a:stretch>
            <a:fillRect/>
          </a:stretch>
        </p:blipFill>
        <p:spPr bwMode="auto">
          <a:xfrm>
            <a:off x="5000628" y="214290"/>
            <a:ext cx="2155431" cy="3382963"/>
          </a:xfrm>
          <a:prstGeom prst="rect">
            <a:avLst/>
          </a:prstGeom>
          <a:noFill/>
          <a:ln w="9525">
            <a:noFill/>
            <a:miter lim="800000"/>
            <a:headEnd/>
            <a:tailEnd/>
          </a:ln>
          <a:effectLst/>
        </p:spPr>
      </p:pic>
      <p:sp>
        <p:nvSpPr>
          <p:cNvPr id="3" name="Заголовок 2"/>
          <p:cNvSpPr>
            <a:spLocks noGrp="1"/>
          </p:cNvSpPr>
          <p:nvPr>
            <p:ph type="title"/>
          </p:nvPr>
        </p:nvSpPr>
        <p:spPr/>
        <p:txBody>
          <a:bodyPr/>
          <a:lstStyle/>
          <a:p>
            <a:endParaRPr lang="ru-RU" dirty="0"/>
          </a:p>
        </p:txBody>
      </p:sp>
      <p:pic>
        <p:nvPicPr>
          <p:cNvPr id="6149" name="Picture 5"/>
          <p:cNvPicPr>
            <a:picLocks noGrp="1" noChangeAspect="1" noChangeArrowheads="1"/>
          </p:cNvPicPr>
          <p:nvPr>
            <p:ph idx="1"/>
          </p:nvPr>
        </p:nvPicPr>
        <p:blipFill>
          <a:blip r:embed="rId4" cstate="email"/>
          <a:srcRect/>
          <a:stretch>
            <a:fillRect/>
          </a:stretch>
        </p:blipFill>
        <p:spPr bwMode="auto">
          <a:xfrm>
            <a:off x="1928794" y="285728"/>
            <a:ext cx="2201219" cy="3384351"/>
          </a:xfrm>
          <a:prstGeom prst="rect">
            <a:avLst/>
          </a:prstGeom>
          <a:noFill/>
          <a:ln w="9525">
            <a:noFill/>
            <a:miter lim="800000"/>
            <a:headEnd/>
            <a:tailEnd/>
          </a:ln>
          <a:effectLst/>
        </p:spPr>
      </p:pic>
      <p:pic>
        <p:nvPicPr>
          <p:cNvPr id="6147" name="Picture 3"/>
          <p:cNvPicPr>
            <a:picLocks noChangeAspect="1" noChangeArrowheads="1"/>
          </p:cNvPicPr>
          <p:nvPr/>
        </p:nvPicPr>
        <p:blipFill>
          <a:blip r:embed="rId5" cstate="email"/>
          <a:srcRect/>
          <a:stretch>
            <a:fillRect/>
          </a:stretch>
        </p:blipFill>
        <p:spPr bwMode="auto">
          <a:xfrm rot="21024229">
            <a:off x="285720" y="3214686"/>
            <a:ext cx="2048415" cy="3311525"/>
          </a:xfrm>
          <a:prstGeom prst="rect">
            <a:avLst/>
          </a:prstGeom>
          <a:noFill/>
          <a:ln w="9525">
            <a:noFill/>
            <a:miter lim="800000"/>
            <a:headEnd/>
            <a:tailEnd/>
          </a:ln>
          <a:effectLst/>
        </p:spPr>
      </p:pic>
      <p:pic>
        <p:nvPicPr>
          <p:cNvPr id="6151" name="Picture 7"/>
          <p:cNvPicPr>
            <a:picLocks noChangeAspect="1" noChangeArrowheads="1"/>
          </p:cNvPicPr>
          <p:nvPr/>
        </p:nvPicPr>
        <p:blipFill>
          <a:blip r:embed="rId6" cstate="email"/>
          <a:srcRect/>
          <a:stretch>
            <a:fillRect/>
          </a:stretch>
        </p:blipFill>
        <p:spPr bwMode="auto">
          <a:xfrm>
            <a:off x="3714744" y="3500438"/>
            <a:ext cx="1998645" cy="314643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r>
              <a:rPr lang="ru-RU" dirty="0" smtClean="0"/>
              <a:t>Май</a:t>
            </a:r>
            <a:endParaRPr lang="ru-RU" dirty="0"/>
          </a:p>
        </p:txBody>
      </p:sp>
      <p:pic>
        <p:nvPicPr>
          <p:cNvPr id="5122" name="Picture 2" descr="F:\Месяцы\i32DJA9B4.jpg"/>
          <p:cNvPicPr>
            <a:picLocks noGrp="1" noChangeAspect="1" noChangeArrowheads="1"/>
          </p:cNvPicPr>
          <p:nvPr>
            <p:ph idx="1"/>
          </p:nvPr>
        </p:nvPicPr>
        <p:blipFill>
          <a:blip r:embed="rId2" cstate="email"/>
          <a:srcRect/>
          <a:stretch>
            <a:fillRect/>
          </a:stretch>
        </p:blipFill>
        <p:spPr bwMode="auto">
          <a:xfrm>
            <a:off x="618095" y="1500174"/>
            <a:ext cx="6691613" cy="5005537"/>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428604"/>
            <a:ext cx="8229600" cy="1219200"/>
          </a:xfrm>
        </p:spPr>
        <p:txBody>
          <a:bodyPr>
            <a:normAutofit fontScale="90000"/>
          </a:bodyPr>
          <a:lstStyle/>
          <a:p>
            <a:r>
              <a:rPr lang="ru-RU" b="1" dirty="0" smtClean="0"/>
              <a:t>Орфографический словарь.</a:t>
            </a:r>
            <a:r>
              <a:rPr lang="ru-RU" dirty="0" smtClean="0"/>
              <a:t/>
            </a:r>
            <a:br>
              <a:rPr lang="ru-RU" dirty="0" smtClean="0"/>
            </a:br>
            <a:endParaRPr lang="ru-RU" dirty="0"/>
          </a:p>
        </p:txBody>
      </p:sp>
      <p:sp>
        <p:nvSpPr>
          <p:cNvPr id="3" name="Содержимое 2"/>
          <p:cNvSpPr>
            <a:spLocks noGrp="1"/>
          </p:cNvSpPr>
          <p:nvPr>
            <p:ph sz="half" idx="1"/>
          </p:nvPr>
        </p:nvSpPr>
        <p:spPr/>
        <p:txBody>
          <a:bodyPr>
            <a:normAutofit fontScale="85000" lnSpcReduction="20000"/>
          </a:bodyPr>
          <a:lstStyle/>
          <a:p>
            <a:r>
              <a:rPr lang="ru-RU" dirty="0" smtClean="0"/>
              <a:t>На </a:t>
            </a:r>
            <a:r>
              <a:rPr lang="ru-RU" dirty="0" err="1" smtClean="0"/>
              <a:t>прашлагодние</a:t>
            </a:r>
            <a:r>
              <a:rPr lang="ru-RU" dirty="0" smtClean="0"/>
              <a:t> </a:t>
            </a:r>
            <a:r>
              <a:rPr lang="ru-RU" dirty="0" err="1" smtClean="0"/>
              <a:t>ашипки</a:t>
            </a:r>
            <a:r>
              <a:rPr lang="ru-RU" dirty="0" smtClean="0"/>
              <a:t/>
            </a:r>
            <a:br>
              <a:rPr lang="ru-RU" dirty="0" smtClean="0"/>
            </a:br>
            <a:r>
              <a:rPr lang="ru-RU" dirty="0" smtClean="0"/>
              <a:t>Смотреть мне трудно без </a:t>
            </a:r>
            <a:r>
              <a:rPr lang="ru-RU" dirty="0" err="1" smtClean="0"/>
              <a:t>улыпки</a:t>
            </a:r>
            <a:r>
              <a:rPr lang="ru-RU" dirty="0" smtClean="0"/>
              <a:t>.</a:t>
            </a:r>
            <a:br>
              <a:rPr lang="ru-RU" dirty="0" smtClean="0"/>
            </a:br>
            <a:r>
              <a:rPr lang="ru-RU" dirty="0" smtClean="0"/>
              <a:t>Вновь </a:t>
            </a:r>
            <a:r>
              <a:rPr lang="ru-RU" dirty="0" err="1" smtClean="0"/>
              <a:t>потиплело</a:t>
            </a:r>
            <a:r>
              <a:rPr lang="ru-RU" dirty="0" smtClean="0"/>
              <a:t> в </a:t>
            </a:r>
            <a:r>
              <a:rPr lang="ru-RU" dirty="0" err="1" smtClean="0"/>
              <a:t>дикабре</a:t>
            </a:r>
            <a:r>
              <a:rPr lang="ru-RU" dirty="0" smtClean="0"/>
              <a:t>,</a:t>
            </a:r>
            <a:br>
              <a:rPr lang="ru-RU" dirty="0" smtClean="0"/>
            </a:br>
            <a:r>
              <a:rPr lang="ru-RU" dirty="0" smtClean="0"/>
              <a:t>Запахло сеном на </a:t>
            </a:r>
            <a:r>
              <a:rPr lang="ru-RU" dirty="0" err="1" smtClean="0"/>
              <a:t>дваре</a:t>
            </a:r>
            <a:r>
              <a:rPr lang="ru-RU" dirty="0" smtClean="0"/>
              <a:t>.</a:t>
            </a:r>
            <a:br>
              <a:rPr lang="ru-RU" dirty="0" smtClean="0"/>
            </a:br>
            <a:r>
              <a:rPr lang="ru-RU" dirty="0" err="1" smtClean="0"/>
              <a:t>Пешу</a:t>
            </a:r>
            <a:r>
              <a:rPr lang="ru-RU" dirty="0" smtClean="0"/>
              <a:t> я </a:t>
            </a:r>
            <a:r>
              <a:rPr lang="ru-RU" dirty="0" err="1" smtClean="0"/>
              <a:t>лучче</a:t>
            </a:r>
            <a:r>
              <a:rPr lang="ru-RU" dirty="0" smtClean="0"/>
              <a:t> многих в </a:t>
            </a:r>
            <a:r>
              <a:rPr lang="ru-RU" dirty="0" err="1" smtClean="0"/>
              <a:t>класе</a:t>
            </a:r>
            <a:r>
              <a:rPr lang="ru-RU" dirty="0" smtClean="0"/>
              <a:t>.</a:t>
            </a:r>
            <a:br>
              <a:rPr lang="ru-RU" dirty="0" smtClean="0"/>
            </a:br>
            <a:r>
              <a:rPr lang="ru-RU" dirty="0" smtClean="0"/>
              <a:t>Мне </a:t>
            </a:r>
            <a:r>
              <a:rPr lang="ru-RU" dirty="0" err="1" smtClean="0"/>
              <a:t>падарил</a:t>
            </a:r>
            <a:r>
              <a:rPr lang="ru-RU" dirty="0" smtClean="0"/>
              <a:t> подарок Вася:</a:t>
            </a:r>
            <a:br>
              <a:rPr lang="ru-RU" dirty="0" smtClean="0"/>
            </a:br>
            <a:r>
              <a:rPr lang="ru-RU" dirty="0" smtClean="0"/>
              <a:t>Я </a:t>
            </a:r>
            <a:r>
              <a:rPr lang="ru-RU" dirty="0" err="1" smtClean="0"/>
              <a:t>изучяла</a:t>
            </a:r>
            <a:r>
              <a:rPr lang="ru-RU" dirty="0" smtClean="0"/>
              <a:t> весь </a:t>
            </a:r>
            <a:r>
              <a:rPr lang="ru-RU" dirty="0" err="1" smtClean="0"/>
              <a:t>енварь</a:t>
            </a:r>
            <a:r>
              <a:rPr lang="ru-RU" dirty="0" smtClean="0"/>
              <a:t/>
            </a:r>
            <a:br>
              <a:rPr lang="ru-RU" dirty="0" smtClean="0"/>
            </a:br>
            <a:r>
              <a:rPr lang="ru-RU" dirty="0" err="1" smtClean="0"/>
              <a:t>Арфаграфический</a:t>
            </a:r>
            <a:r>
              <a:rPr lang="ru-RU" dirty="0" smtClean="0"/>
              <a:t> </a:t>
            </a:r>
            <a:r>
              <a:rPr lang="ru-RU" dirty="0" err="1" smtClean="0"/>
              <a:t>славарь</a:t>
            </a:r>
            <a:r>
              <a:rPr lang="ru-RU" dirty="0" smtClean="0"/>
              <a:t>.</a:t>
            </a:r>
          </a:p>
          <a:p>
            <a:endParaRPr lang="ru-RU" dirty="0"/>
          </a:p>
        </p:txBody>
      </p:sp>
      <p:sp>
        <p:nvSpPr>
          <p:cNvPr id="4" name="Содержимое 3"/>
          <p:cNvSpPr>
            <a:spLocks noGrp="1"/>
          </p:cNvSpPr>
          <p:nvPr>
            <p:ph sz="half" idx="2"/>
          </p:nvPr>
        </p:nvSpPr>
        <p:spPr/>
        <p:txBody>
          <a:bodyPr>
            <a:normAutofit fontScale="85000" lnSpcReduction="20000"/>
          </a:bodyPr>
          <a:lstStyle/>
          <a:p>
            <a:r>
              <a:rPr lang="ru-RU" dirty="0" smtClean="0"/>
              <a:t>Орфографический словарь!</a:t>
            </a:r>
            <a:br>
              <a:rPr lang="ru-RU" dirty="0" smtClean="0"/>
            </a:br>
            <a:r>
              <a:rPr lang="ru-RU" dirty="0" smtClean="0"/>
              <a:t>Я изучала весь январь!</a:t>
            </a:r>
            <a:br>
              <a:rPr lang="ru-RU" dirty="0" smtClean="0"/>
            </a:br>
            <a:r>
              <a:rPr lang="ru-RU" dirty="0" smtClean="0"/>
              <a:t>Мне подарил подарок Вася!</a:t>
            </a:r>
            <a:br>
              <a:rPr lang="ru-RU" dirty="0" smtClean="0"/>
            </a:br>
            <a:r>
              <a:rPr lang="ru-RU" dirty="0" smtClean="0"/>
              <a:t>Пишу я лучше многих в классе!</a:t>
            </a:r>
            <a:br>
              <a:rPr lang="ru-RU" dirty="0" smtClean="0"/>
            </a:br>
            <a:r>
              <a:rPr lang="ru-RU" dirty="0" smtClean="0"/>
              <a:t>Запахло сеном на дворе!</a:t>
            </a:r>
            <a:br>
              <a:rPr lang="ru-RU" dirty="0" smtClean="0"/>
            </a:br>
            <a:r>
              <a:rPr lang="ru-RU" dirty="0" smtClean="0"/>
              <a:t>Вновь потеплело в декабре!</a:t>
            </a:r>
            <a:br>
              <a:rPr lang="ru-RU" dirty="0" smtClean="0"/>
            </a:br>
            <a:r>
              <a:rPr lang="ru-RU" dirty="0" smtClean="0"/>
              <a:t>Смотреть мне трудно без улыбки</a:t>
            </a:r>
            <a:br>
              <a:rPr lang="ru-RU" dirty="0" smtClean="0"/>
            </a:br>
            <a:r>
              <a:rPr lang="ru-RU" dirty="0" smtClean="0"/>
              <a:t>На прошлогодние ошибки!</a:t>
            </a:r>
          </a:p>
          <a:p>
            <a:endParaRPr lang="ru-RU"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Autofit/>
          </a:bodyPr>
          <a:lstStyle/>
          <a:p>
            <a:r>
              <a:rPr lang="ru-RU" sz="2800" dirty="0" smtClean="0"/>
              <a:t>15 мая – 160 лет со дня рождения американского писателя </a:t>
            </a:r>
            <a:r>
              <a:rPr lang="ru-RU" sz="2800" dirty="0" err="1" smtClean="0"/>
              <a:t>Лаймена</a:t>
            </a:r>
            <a:r>
              <a:rPr lang="ru-RU" sz="2800" dirty="0" smtClean="0"/>
              <a:t> Фрэнка </a:t>
            </a:r>
            <a:r>
              <a:rPr lang="ru-RU" sz="2800" dirty="0" err="1" smtClean="0"/>
              <a:t>Баума</a:t>
            </a:r>
            <a:r>
              <a:rPr lang="ru-RU" sz="2800" dirty="0" smtClean="0"/>
              <a:t> (1856-1919). </a:t>
            </a:r>
            <a:endParaRPr lang="ru-RU" sz="2800" dirty="0"/>
          </a:p>
        </p:txBody>
      </p:sp>
      <p:sp>
        <p:nvSpPr>
          <p:cNvPr id="4" name="Содержимое 3"/>
          <p:cNvSpPr>
            <a:spLocks noGrp="1"/>
          </p:cNvSpPr>
          <p:nvPr>
            <p:ph sz="half" idx="1"/>
          </p:nvPr>
        </p:nvSpPr>
        <p:spPr/>
        <p:txBody>
          <a:bodyPr>
            <a:normAutofit fontScale="77500" lnSpcReduction="20000"/>
          </a:bodyPr>
          <a:lstStyle/>
          <a:p>
            <a:endParaRPr lang="en-US" dirty="0" smtClean="0"/>
          </a:p>
          <a:p>
            <a:endParaRPr lang="ru-RU" dirty="0"/>
          </a:p>
        </p:txBody>
      </p:sp>
      <p:sp>
        <p:nvSpPr>
          <p:cNvPr id="5" name="Содержимое 4"/>
          <p:cNvSpPr>
            <a:spLocks noGrp="1"/>
          </p:cNvSpPr>
          <p:nvPr>
            <p:ph sz="half" idx="2"/>
          </p:nvPr>
        </p:nvSpPr>
        <p:spPr/>
        <p:txBody>
          <a:bodyPr>
            <a:normAutofit fontScale="77500" lnSpcReduction="20000"/>
          </a:bodyPr>
          <a:lstStyle/>
          <a:p>
            <a:r>
              <a:rPr lang="ru-RU" dirty="0" smtClean="0"/>
              <a:t>Писатель и журналист, классик детской литературы. Среди своих соотечественников, писавших и пишущих в жанре литературной сказки, </a:t>
            </a:r>
            <a:r>
              <a:rPr lang="ru-RU" dirty="0" err="1" smtClean="0"/>
              <a:t>Лаймен</a:t>
            </a:r>
            <a:r>
              <a:rPr lang="ru-RU" dirty="0" smtClean="0"/>
              <a:t> Фрэнк </a:t>
            </a:r>
            <a:r>
              <a:rPr lang="ru-RU" dirty="0" err="1" smtClean="0"/>
              <a:t>Баум</a:t>
            </a:r>
            <a:r>
              <a:rPr lang="ru-RU" dirty="0" smtClean="0"/>
              <a:t> и по сей день остается самой яркой индивидуальностью. </a:t>
            </a:r>
            <a:endParaRPr lang="en-US" dirty="0" smtClean="0"/>
          </a:p>
          <a:p>
            <a:r>
              <a:rPr lang="ru-RU" dirty="0" smtClean="0"/>
              <a:t>Сказки — всего лишь малая часть из творчества автора, но, именно благодаря им, автор вошел в историю литературы США.</a:t>
            </a:r>
          </a:p>
          <a:p>
            <a:endParaRPr lang="ru-RU" dirty="0"/>
          </a:p>
        </p:txBody>
      </p:sp>
      <p:pic>
        <p:nvPicPr>
          <p:cNvPr id="1026" name="Picture 2"/>
          <p:cNvPicPr>
            <a:picLocks noChangeAspect="1" noChangeArrowheads="1"/>
          </p:cNvPicPr>
          <p:nvPr/>
        </p:nvPicPr>
        <p:blipFill>
          <a:blip r:embed="rId2" cstate="email"/>
          <a:srcRect/>
          <a:stretch>
            <a:fillRect/>
          </a:stretch>
        </p:blipFill>
        <p:spPr bwMode="auto">
          <a:xfrm>
            <a:off x="542002" y="2204864"/>
            <a:ext cx="3741966" cy="354952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lstStyle/>
          <a:p>
            <a:endParaRPr lang="ru-RU"/>
          </a:p>
        </p:txBody>
      </p:sp>
      <p:sp>
        <p:nvSpPr>
          <p:cNvPr id="7" name="Содержимое 6"/>
          <p:cNvSpPr>
            <a:spLocks noGrp="1"/>
          </p:cNvSpPr>
          <p:nvPr>
            <p:ph sz="half" idx="2"/>
          </p:nvPr>
        </p:nvSpPr>
        <p:spPr>
          <a:xfrm>
            <a:off x="3923928" y="692696"/>
            <a:ext cx="4762872" cy="5915744"/>
          </a:xfrm>
        </p:spPr>
        <p:txBody>
          <a:bodyPr>
            <a:normAutofit fontScale="62500" lnSpcReduction="20000"/>
          </a:bodyPr>
          <a:lstStyle/>
          <a:p>
            <a:r>
              <a:rPr lang="ru-RU" dirty="0" smtClean="0"/>
              <a:t>Сам Фрэнк был поистине неугомонным – кем он только не работал в юности. Начинал с репортера, был директором книжного магазина, два года учился в военном училище, где испытал почти физическое отвращение к муштре. Потом решил стать фермером, выращивал домашнюю птицу, а заодно и выпускал журнал, посвященный птицеводству. Но вскоре он вернулся в город, стал продюсером ряда театров; несколько раз выходил на сцену, играя в спектаклях.</a:t>
            </a:r>
          </a:p>
          <a:p>
            <a:r>
              <a:rPr lang="ru-RU" dirty="0" smtClean="0"/>
              <a:t>В 1881 году Фрэнк влюбился в очаровательную Мод. Несколько легкомысленный молодой человек, витающий в облаках, не казался родителям Мод исключительно удачной партией. Девушка заявила, что ни за кого другого, кроме Фрэнка, не пойдет. Так, 9 ноября 1882 года, Фрэнк и Мод поженились. У них родилось четверо детей, для которых </a:t>
            </a:r>
            <a:r>
              <a:rPr lang="ru-RU" dirty="0" err="1" smtClean="0"/>
              <a:t>Баум</a:t>
            </a:r>
            <a:r>
              <a:rPr lang="ru-RU" dirty="0" smtClean="0"/>
              <a:t> начал писать сказки; вначале они были устными. Фрэнк признавался Мод, что очень не хочет, чтобы дети учились жизни на «злых сказках братьев Гримм».</a:t>
            </a:r>
          </a:p>
          <a:p>
            <a:endParaRPr lang="ru-RU" dirty="0"/>
          </a:p>
        </p:txBody>
      </p:sp>
      <p:pic>
        <p:nvPicPr>
          <p:cNvPr id="2051" name="Picture 3"/>
          <p:cNvPicPr>
            <a:picLocks noGrp="1" noChangeAspect="1" noChangeArrowheads="1"/>
          </p:cNvPicPr>
          <p:nvPr>
            <p:ph sz="half" idx="1"/>
          </p:nvPr>
        </p:nvPicPr>
        <p:blipFill>
          <a:blip r:embed="rId2" cstate="email"/>
          <a:srcRect/>
          <a:stretch>
            <a:fillRect/>
          </a:stretch>
        </p:blipFill>
        <p:spPr bwMode="auto">
          <a:xfrm>
            <a:off x="545743" y="1722438"/>
            <a:ext cx="2991941" cy="35067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lstStyle/>
          <a:p>
            <a:endParaRPr lang="ru-RU" dirty="0"/>
          </a:p>
        </p:txBody>
      </p:sp>
      <p:sp>
        <p:nvSpPr>
          <p:cNvPr id="4" name="Содержимое 3"/>
          <p:cNvSpPr>
            <a:spLocks noGrp="1"/>
          </p:cNvSpPr>
          <p:nvPr>
            <p:ph idx="1"/>
          </p:nvPr>
        </p:nvSpPr>
        <p:spPr>
          <a:xfrm>
            <a:off x="500034" y="428604"/>
            <a:ext cx="8229600" cy="5786478"/>
          </a:xfrm>
        </p:spPr>
        <p:txBody>
          <a:bodyPr>
            <a:normAutofit fontScale="25000" lnSpcReduction="20000"/>
          </a:bodyPr>
          <a:lstStyle/>
          <a:p>
            <a:r>
              <a:rPr lang="ru-RU" sz="6200" dirty="0" smtClean="0"/>
              <a:t>В 1899 году </a:t>
            </a:r>
            <a:r>
              <a:rPr lang="ru-RU" sz="6200" dirty="0" err="1" smtClean="0"/>
              <a:t>Баум</a:t>
            </a:r>
            <a:r>
              <a:rPr lang="ru-RU" sz="6200" dirty="0" smtClean="0"/>
              <a:t> выпустил свою первую книгу "Сказки дядюшки Гусака". В память о том, как он в юности выращивал рождественских гусей. Год спустя увидела свет его знаменитая повесть "Волшебник из страны </a:t>
            </a:r>
            <a:r>
              <a:rPr lang="ru-RU" sz="6200" dirty="0" err="1" smtClean="0"/>
              <a:t>Оз</a:t>
            </a:r>
            <a:r>
              <a:rPr lang="ru-RU" sz="6200" dirty="0" smtClean="0"/>
              <a:t>". В стране </a:t>
            </a:r>
            <a:r>
              <a:rPr lang="ru-RU" sz="6200" dirty="0" err="1" smtClean="0"/>
              <a:t>Оз</a:t>
            </a:r>
            <a:r>
              <a:rPr lang="ru-RU" sz="6200" dirty="0" smtClean="0"/>
              <a:t> нет богатых и бедных, нет денег, войн, болезней, жизнь здесь – праздник общительности и дружелюбия. Добро у </a:t>
            </a:r>
            <a:r>
              <a:rPr lang="ru-RU" sz="6200" dirty="0" err="1" smtClean="0"/>
              <a:t>Баума</a:t>
            </a:r>
            <a:r>
              <a:rPr lang="ru-RU" sz="6200" dirty="0" smtClean="0"/>
              <a:t> всегда берет верх над силой зла, да и само зло, в большинстве случаев, оказывается "ненастоящим", иллюзорным. </a:t>
            </a:r>
            <a:r>
              <a:rPr lang="ru-RU" sz="6200" dirty="0" err="1" smtClean="0"/>
              <a:t>Баум</a:t>
            </a:r>
            <a:r>
              <a:rPr lang="ru-RU" sz="6200" dirty="0" smtClean="0"/>
              <a:t> не раз повторял, что хочет создать нестрашную сказку, в которой бы – в противоположность классическим образцам – «чудеса и радость были сохранены, а горе и ужас отброшены». </a:t>
            </a:r>
            <a:r>
              <a:rPr lang="ru-RU" sz="6200" dirty="0" err="1" smtClean="0"/>
              <a:t>Срана</a:t>
            </a:r>
            <a:r>
              <a:rPr lang="ru-RU" sz="6200" dirty="0" smtClean="0"/>
              <a:t> </a:t>
            </a:r>
            <a:r>
              <a:rPr lang="ru-RU" sz="6200" dirty="0" err="1" smtClean="0"/>
              <a:t>Оз</a:t>
            </a:r>
            <a:r>
              <a:rPr lang="ru-RU" sz="6200" dirty="0" smtClean="0"/>
              <a:t> – это страна мечты, резко противопоставленная автором иссохшей, серой канзасской прерии, откуда начинаются путешествия героини, девочки </a:t>
            </a:r>
            <a:r>
              <a:rPr lang="ru-RU" sz="6200" dirty="0" err="1" smtClean="0"/>
              <a:t>Дороти</a:t>
            </a:r>
            <a:r>
              <a:rPr lang="ru-RU" sz="6200" dirty="0" smtClean="0"/>
              <a:t>. По выражению одного из исследователей </a:t>
            </a:r>
            <a:r>
              <a:rPr lang="ru-RU" sz="6200" dirty="0" err="1" smtClean="0"/>
              <a:t>Баума</a:t>
            </a:r>
            <a:r>
              <a:rPr lang="ru-RU" sz="6200" dirty="0" smtClean="0"/>
              <a:t>, </a:t>
            </a:r>
            <a:r>
              <a:rPr lang="ru-RU" sz="6200" dirty="0" err="1" smtClean="0"/>
              <a:t>Оз</a:t>
            </a:r>
            <a:r>
              <a:rPr lang="ru-RU" sz="6200" dirty="0" smtClean="0"/>
              <a:t> – обыкновенная американская ферма, где все вдруг стало необыкновенным. Придуманный автором мир соединил в себе традиционные атрибуты сказочного фольклора с конкретными примерами американского сельского быта. Влияние на </a:t>
            </a:r>
            <a:r>
              <a:rPr lang="ru-RU" sz="6200" dirty="0" err="1" smtClean="0"/>
              <a:t>Баума</a:t>
            </a:r>
            <a:r>
              <a:rPr lang="ru-RU" sz="6200" dirty="0" smtClean="0"/>
              <a:t> Л. Кэрролла очевидно, но не менее очевидны и различия английского и американского сказочников. </a:t>
            </a:r>
            <a:endParaRPr lang="en-US" sz="6200" dirty="0" smtClean="0"/>
          </a:p>
          <a:p>
            <a:r>
              <a:rPr lang="ru-RU" sz="6200" dirty="0" smtClean="0"/>
              <a:t>В противоположность Стране чудес, где Алисе приходится продираться сквозь логические ловушки, иронические хитросплетения слов и понятий, в которых отразились косвенно вполне реальные жизненные отношения, условности и предрассудки британского быта, </a:t>
            </a:r>
            <a:r>
              <a:rPr lang="ru-RU" sz="6200" dirty="0" err="1" smtClean="0"/>
              <a:t>Оз</a:t>
            </a:r>
            <a:r>
              <a:rPr lang="ru-RU" sz="6200" dirty="0" smtClean="0"/>
              <a:t> – блаженная страна, где конфликты, противоречия, теневые стороны жизни отменены. Знаменитый американский фантаст, </a:t>
            </a:r>
            <a:r>
              <a:rPr lang="ru-RU" sz="6200" dirty="0" err="1" smtClean="0"/>
              <a:t>Рэй</a:t>
            </a:r>
            <a:r>
              <a:rPr lang="ru-RU" sz="6200" dirty="0" smtClean="0"/>
              <a:t> </a:t>
            </a:r>
            <a:r>
              <a:rPr lang="ru-RU" sz="6200" dirty="0" err="1" smtClean="0"/>
              <a:t>Брэдбери</a:t>
            </a:r>
            <a:r>
              <a:rPr lang="ru-RU" sz="6200" dirty="0" smtClean="0"/>
              <a:t>, горячий поклонник сериала </a:t>
            </a:r>
            <a:r>
              <a:rPr lang="ru-RU" sz="6200" dirty="0" err="1" smtClean="0"/>
              <a:t>Баума</a:t>
            </a:r>
            <a:r>
              <a:rPr lang="ru-RU" sz="6200" dirty="0" smtClean="0"/>
              <a:t>, отмечал, что в этих сказках «сплошные сладкие булочки, мёд и летние каникулы». </a:t>
            </a:r>
            <a:r>
              <a:rPr lang="ru-RU" sz="6200" dirty="0" err="1" smtClean="0"/>
              <a:t>Кэрроловская</a:t>
            </a:r>
            <a:r>
              <a:rPr lang="ru-RU" sz="6200" dirty="0" smtClean="0"/>
              <a:t> Страна Чудес, по сравнению со страной </a:t>
            </a:r>
            <a:r>
              <a:rPr lang="ru-RU" sz="6200" dirty="0" err="1" smtClean="0"/>
              <a:t>Оз</a:t>
            </a:r>
            <a:r>
              <a:rPr lang="ru-RU" sz="6200" dirty="0" smtClean="0"/>
              <a:t>, «остывшая каша, арифметика в шесть утра, обливания ледяной водой и долгие сидения за партой». По мысли </a:t>
            </a:r>
            <a:r>
              <a:rPr lang="ru-RU" sz="6200" dirty="0" err="1" smtClean="0"/>
              <a:t>Брэдбери</a:t>
            </a:r>
            <a:r>
              <a:rPr lang="ru-RU" sz="6200" dirty="0" smtClean="0"/>
              <a:t>, Страну Чудес предпочитают интеллектуалы, а мечтатели выбирают Страну </a:t>
            </a:r>
            <a:r>
              <a:rPr lang="ru-RU" sz="6200" dirty="0" err="1" smtClean="0"/>
              <a:t>Оз</a:t>
            </a:r>
            <a:r>
              <a:rPr lang="ru-RU" sz="6200" dirty="0" smtClean="0"/>
              <a:t>: «Страна Чудес — это то, какие мы есть, а Страна </a:t>
            </a:r>
            <a:r>
              <a:rPr lang="ru-RU" sz="6200" dirty="0" err="1" smtClean="0"/>
              <a:t>Оз</a:t>
            </a:r>
            <a:r>
              <a:rPr lang="ru-RU" sz="6200" dirty="0" smtClean="0"/>
              <a:t> — то, какими желали бы стать».</a:t>
            </a:r>
          </a:p>
          <a:p>
            <a:endParaRPr lang="ru-RU" dirty="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rmAutofit/>
          </a:bodyPr>
          <a:lstStyle/>
          <a:p>
            <a:r>
              <a:rPr lang="ru-RU" sz="2800" dirty="0" smtClean="0"/>
              <a:t>15 мая – 125 лет со дня рождения русского писателя Михаила Афанасьевича Булгакова (1891-1940). </a:t>
            </a:r>
            <a:endParaRPr lang="ru-RU" sz="2800" dirty="0"/>
          </a:p>
        </p:txBody>
      </p:sp>
      <p:pic>
        <p:nvPicPr>
          <p:cNvPr id="6" name="Содержимое 5" descr="булгаков михаил афанасьевич фото"/>
          <p:cNvPicPr>
            <a:picLocks noGrp="1"/>
          </p:cNvPicPr>
          <p:nvPr>
            <p:ph sz="half" idx="1"/>
          </p:nvPr>
        </p:nvPicPr>
        <p:blipFill>
          <a:blip r:embed="rId2" cstate="email"/>
          <a:srcRect/>
          <a:stretch>
            <a:fillRect/>
          </a:stretch>
        </p:blipFill>
        <p:spPr bwMode="auto">
          <a:xfrm>
            <a:off x="899592" y="1772816"/>
            <a:ext cx="2952750" cy="4286250"/>
          </a:xfrm>
          <a:prstGeom prst="rect">
            <a:avLst/>
          </a:prstGeom>
          <a:noFill/>
          <a:ln w="9525">
            <a:noFill/>
            <a:miter lim="800000"/>
            <a:headEnd/>
            <a:tailEnd/>
          </a:ln>
        </p:spPr>
      </p:pic>
      <p:sp>
        <p:nvSpPr>
          <p:cNvPr id="5" name="Содержимое 4"/>
          <p:cNvSpPr>
            <a:spLocks noGrp="1"/>
          </p:cNvSpPr>
          <p:nvPr>
            <p:ph sz="half" idx="2"/>
          </p:nvPr>
        </p:nvSpPr>
        <p:spPr>
          <a:xfrm>
            <a:off x="4139952" y="1722437"/>
            <a:ext cx="4546848" cy="4525963"/>
          </a:xfrm>
        </p:spPr>
        <p:txBody>
          <a:bodyPr>
            <a:normAutofit fontScale="70000" lnSpcReduction="20000"/>
          </a:bodyPr>
          <a:lstStyle/>
          <a:p>
            <a:r>
              <a:rPr lang="ru-RU" dirty="0" smtClean="0"/>
              <a:t>«Ваш роман еще принесет вам сюрпризы» - эти слова одного из героев М.А.Булгакова оказались пророческими для самого писателя. </a:t>
            </a:r>
          </a:p>
          <a:p>
            <a:r>
              <a:rPr lang="ru-RU" dirty="0" smtClean="0"/>
              <a:t>Они в полной мере отражают его непростую творческую судьбу: сначала невозможность донести свои произведения до читателя, а затем, уже после смерти, мировая известность и всеобщее почитание.</a:t>
            </a:r>
          </a:p>
          <a:p>
            <a:r>
              <a:rPr lang="ru-RU" dirty="0" smtClean="0"/>
              <a:t>Михаил Афанасьевич Булгаков, писавший в трудные для страны 20-30-е годы, стал жертвой существовавшего режима, мгновенно пресекавшего любое инакомыслие.</a:t>
            </a:r>
          </a:p>
          <a:p>
            <a:endParaRPr lang="ru-RU" dirty="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428596" y="0"/>
            <a:ext cx="8229600" cy="1399032"/>
          </a:xfrm>
        </p:spPr>
        <p:txBody>
          <a:bodyPr>
            <a:normAutofit/>
          </a:bodyPr>
          <a:lstStyle/>
          <a:p>
            <a:r>
              <a:rPr lang="ru-RU" sz="3200" b="1" dirty="0" smtClean="0"/>
              <a:t>Начало карьеры врача</a:t>
            </a:r>
            <a:r>
              <a:rPr lang="ru-RU" sz="3200" dirty="0" smtClean="0"/>
              <a:t/>
            </a:r>
            <a:br>
              <a:rPr lang="ru-RU" sz="3200" dirty="0" smtClean="0"/>
            </a:br>
            <a:endParaRPr lang="ru-RU" sz="3200" dirty="0"/>
          </a:p>
        </p:txBody>
      </p:sp>
      <p:pic>
        <p:nvPicPr>
          <p:cNvPr id="6" name="Содержимое 5" descr="михаил афанасьевич булгаков"/>
          <p:cNvPicPr>
            <a:picLocks noGrp="1"/>
          </p:cNvPicPr>
          <p:nvPr>
            <p:ph sz="half" idx="1"/>
          </p:nvPr>
        </p:nvPicPr>
        <p:blipFill>
          <a:blip r:embed="rId2" cstate="email"/>
          <a:stretch>
            <a:fillRect/>
          </a:stretch>
        </p:blipFill>
        <p:spPr bwMode="auto">
          <a:xfrm>
            <a:off x="357158" y="1500174"/>
            <a:ext cx="2357454" cy="3857652"/>
          </a:xfrm>
          <a:prstGeom prst="rect">
            <a:avLst/>
          </a:prstGeom>
          <a:noFill/>
          <a:ln w="9525">
            <a:noFill/>
            <a:miter lim="800000"/>
            <a:headEnd/>
            <a:tailEnd/>
          </a:ln>
        </p:spPr>
      </p:pic>
      <p:sp>
        <p:nvSpPr>
          <p:cNvPr id="5" name="Содержимое 4"/>
          <p:cNvSpPr>
            <a:spLocks noGrp="1"/>
          </p:cNvSpPr>
          <p:nvPr>
            <p:ph sz="half" idx="2"/>
          </p:nvPr>
        </p:nvSpPr>
        <p:spPr>
          <a:xfrm>
            <a:off x="3000364" y="1071546"/>
            <a:ext cx="5686436" cy="4525963"/>
          </a:xfrm>
        </p:spPr>
        <p:txBody>
          <a:bodyPr>
            <a:noAutofit/>
          </a:bodyPr>
          <a:lstStyle/>
          <a:p>
            <a:r>
              <a:rPr lang="ru-RU" sz="1400" dirty="0" smtClean="0"/>
              <a:t>Когда пришло время определять свое будущее, Михаил Афанасьевич Булгаков без сомнения выбрал медицину. По его признанию, на тот момент профессия врача являлась для него блестящим вариантом, так как давала возможность быть независимым и помогать людям. </a:t>
            </a:r>
          </a:p>
          <a:p>
            <a:r>
              <a:rPr lang="ru-RU" sz="1400" dirty="0" smtClean="0"/>
              <a:t>Однако учебу в Киевском университете прервала Первая мировая. В 1916 году его выпустили в качестве «ратника второго ополчения», и молодой врач отправился в один из госпиталей, куда поступали раненые с фронта. Впечатления от увиденного и пережитого Михаил Афанасьевич Булгаков впоследствии отразит на страницах «Белой гвардии».</a:t>
            </a:r>
          </a:p>
          <a:p>
            <a:r>
              <a:rPr lang="ru-RU" sz="1400" dirty="0" smtClean="0"/>
              <a:t>К концу года последовало и первое назначение – земским врачом в Смоленскую губернию. Первые месяцы работы повлияли на формирование характера Булгакова, которому не раз приходилось принимать самостоятельные решения в определении диагноза и лечении больных. А вскоре к опыту медицинскому добавятся наблюдения за социальными явлениями – так взрослел и определял свою жизненную позицию Булгаков Михаил Афанасьевич. Биография писателя отныне будет неразрывно связана с событиями революции, гражданской войны и последующих за этим реформ.</a:t>
            </a:r>
          </a:p>
          <a:p>
            <a:endParaRPr lang="ru-RU" sz="1400" dirty="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b="1" dirty="0" smtClean="0"/>
              <a:t>На перепутье</a:t>
            </a:r>
            <a:r>
              <a:rPr lang="ru-RU" dirty="0" smtClean="0"/>
              <a:t/>
            </a:r>
            <a:br>
              <a:rPr lang="ru-RU" dirty="0" smtClean="0"/>
            </a:br>
            <a:endParaRPr lang="ru-RU" dirty="0"/>
          </a:p>
        </p:txBody>
      </p:sp>
      <p:sp>
        <p:nvSpPr>
          <p:cNvPr id="3" name="Содержимое 2"/>
          <p:cNvSpPr>
            <a:spLocks noGrp="1"/>
          </p:cNvSpPr>
          <p:nvPr>
            <p:ph sz="half" idx="1"/>
          </p:nvPr>
        </p:nvSpPr>
        <p:spPr>
          <a:xfrm>
            <a:off x="500034" y="1428736"/>
            <a:ext cx="4038600" cy="4525963"/>
          </a:xfrm>
        </p:spPr>
        <p:txBody>
          <a:bodyPr>
            <a:noAutofit/>
          </a:bodyPr>
          <a:lstStyle/>
          <a:p>
            <a:r>
              <a:rPr lang="ru-RU" sz="2000" dirty="0" smtClean="0"/>
              <a:t>17-й год врезался в память Булгакова бесконечными разбоями и дебошами, которые он наблюдал во время поездки в Саратов и Москву. И морем крови… «Я стараюсь жить, не замечая его (настоящего)…», - писал начинающий врач в одном из писем сестре. Он видел все, что происходило в стране, собственными глазами и сформировал свое отношение к этим событиям.</a:t>
            </a:r>
          </a:p>
          <a:p>
            <a:endParaRPr lang="ru-RU" sz="2000" dirty="0"/>
          </a:p>
        </p:txBody>
      </p:sp>
      <p:pic>
        <p:nvPicPr>
          <p:cNvPr id="5" name="Содержимое 4" descr="булгаков михаил афанасьевич"/>
          <p:cNvPicPr>
            <a:picLocks noGrp="1"/>
          </p:cNvPicPr>
          <p:nvPr>
            <p:ph sz="half" idx="2"/>
          </p:nvPr>
        </p:nvPicPr>
        <p:blipFill>
          <a:blip r:embed="rId2" cstate="email"/>
          <a:srcRect/>
          <a:stretch>
            <a:fillRect/>
          </a:stretch>
        </p:blipFill>
        <p:spPr bwMode="auto">
          <a:xfrm>
            <a:off x="5357818" y="1214422"/>
            <a:ext cx="3000397" cy="464347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sz="half" idx="1"/>
          </p:nvPr>
        </p:nvSpPr>
        <p:spPr/>
        <p:txBody>
          <a:bodyPr>
            <a:normAutofit fontScale="55000" lnSpcReduction="20000"/>
          </a:bodyPr>
          <a:lstStyle/>
          <a:p>
            <a:r>
              <a:rPr lang="ru-RU" sz="2900" dirty="0" smtClean="0"/>
              <a:t>В начале 18-го Булгаков Михаил Афанасьевич оказался в родном Киеве, где постоянно меняется власть. Проходящие войска белогвардейцев, Красной армии, петлюровцев постоянно объявляют о мобилизации. Так врач с уже имеющимся опытом поочередно попадает то в войска Украинской Народной Республики, то в Красный крест, то в белогвардейскую армию, в частности Добровольческую. В 1920 году, когда исход войны начал определяться, Булгаков Михаил Афанасьевич, биография которого могла сложиться совсем по-другому, сам заболел тифом и не смог покинуть Россию вместе с эмигрантами.</a:t>
            </a:r>
          </a:p>
          <a:p>
            <a:endParaRPr lang="ru-RU" dirty="0"/>
          </a:p>
        </p:txBody>
      </p:sp>
      <p:pic>
        <p:nvPicPr>
          <p:cNvPr id="5" name="Содержимое 4"/>
          <p:cNvPicPr>
            <a:picLocks noGrp="1"/>
          </p:cNvPicPr>
          <p:nvPr>
            <p:ph sz="half" idx="2"/>
          </p:nvPr>
        </p:nvPicPr>
        <p:blipFill>
          <a:blip r:embed="rId2" cstate="email"/>
          <a:stretch>
            <a:fillRect/>
          </a:stretch>
        </p:blipFill>
        <p:spPr bwMode="auto">
          <a:xfrm>
            <a:off x="5143504" y="1928802"/>
            <a:ext cx="3071834" cy="450059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0"/>
            <a:ext cx="8186766" cy="1728814"/>
          </a:xfrm>
        </p:spPr>
        <p:txBody>
          <a:bodyPr>
            <a:normAutofit fontScale="90000"/>
          </a:bodyPr>
          <a:lstStyle/>
          <a:p>
            <a:r>
              <a:rPr lang="ru-RU" sz="4000" b="1" dirty="0" smtClean="0"/>
              <a:t>Начало литературной деятельности</a:t>
            </a:r>
            <a:r>
              <a:rPr lang="ru-RU" dirty="0" smtClean="0"/>
              <a:t/>
            </a:r>
            <a:br>
              <a:rPr lang="ru-RU" dirty="0" smtClean="0"/>
            </a:br>
            <a:endParaRPr lang="ru-RU" dirty="0"/>
          </a:p>
        </p:txBody>
      </p:sp>
      <p:pic>
        <p:nvPicPr>
          <p:cNvPr id="5" name="Содержимое 4" descr="булгаков михаил афанасьевич биография"/>
          <p:cNvPicPr>
            <a:picLocks noGrp="1"/>
          </p:cNvPicPr>
          <p:nvPr>
            <p:ph sz="half" idx="1"/>
          </p:nvPr>
        </p:nvPicPr>
        <p:blipFill>
          <a:blip r:embed="rId2" cstate="email"/>
          <a:srcRect/>
          <a:stretch>
            <a:fillRect/>
          </a:stretch>
        </p:blipFill>
        <p:spPr bwMode="auto">
          <a:xfrm>
            <a:off x="500034" y="1500174"/>
            <a:ext cx="3531481" cy="4714908"/>
          </a:xfrm>
          <a:prstGeom prst="rect">
            <a:avLst/>
          </a:prstGeom>
          <a:noFill/>
          <a:ln w="9525">
            <a:noFill/>
            <a:miter lim="800000"/>
            <a:headEnd/>
            <a:tailEnd/>
          </a:ln>
        </p:spPr>
      </p:pic>
      <p:sp>
        <p:nvSpPr>
          <p:cNvPr id="4" name="Содержимое 3"/>
          <p:cNvSpPr>
            <a:spLocks noGrp="1"/>
          </p:cNvSpPr>
          <p:nvPr>
            <p:ph sz="half" idx="2"/>
          </p:nvPr>
        </p:nvSpPr>
        <p:spPr>
          <a:xfrm>
            <a:off x="4286248" y="1000108"/>
            <a:ext cx="4395790" cy="4525963"/>
          </a:xfrm>
        </p:spPr>
        <p:txBody>
          <a:bodyPr>
            <a:noAutofit/>
          </a:bodyPr>
          <a:lstStyle/>
          <a:p>
            <a:r>
              <a:rPr lang="ru-RU" sz="1400" dirty="0" smtClean="0"/>
              <a:t>После выздоровления врач-практик начинает писать. Во Владикавказе, где он жил в начале 1921 года, появляются первые драмы. Их играли на местной сцене, но сам Булгаков относился к ним довольно критически, так как всегда мечтал о серьезной постановке в столичном театре.</a:t>
            </a:r>
          </a:p>
          <a:p>
            <a:r>
              <a:rPr lang="ru-RU" sz="1400" dirty="0" smtClean="0"/>
              <a:t>В сентябре того же года последовал переезд в Москву. Булгаков Михаил Афанасьевич, краткая биография которого с этого момента начинает новый этап, печатается в газетах (преимущественно «Гудок») и журналах (можно выделить «Медицинский работник», «Возрождение») – это фельетоны, очерки, репортажи. Нельзя сказать, чтобы публицистика доставляла ему большое удовольствие, но нужно было как-то зарабатывать деньги. На это же время приходится и работа в берлинской газете «Накануне», где публикуются «Записки на манжетах». С 1923 года Михаил Афанасьевич Булгаков становится членом Всероссийского Союза писателей.</a:t>
            </a:r>
          </a:p>
          <a:p>
            <a:endParaRPr lang="ru-RU" sz="1400" dirty="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rmAutofit fontScale="90000"/>
          </a:bodyPr>
          <a:lstStyle/>
          <a:p>
            <a:r>
              <a:rPr lang="ru-RU" b="1" dirty="0" smtClean="0"/>
              <a:t>Осмысление действительности</a:t>
            </a:r>
            <a:r>
              <a:rPr lang="ru-RU" dirty="0" smtClean="0"/>
              <a:t/>
            </a:r>
            <a:br>
              <a:rPr lang="ru-RU" dirty="0" smtClean="0"/>
            </a:br>
            <a:endParaRPr lang="ru-RU" dirty="0"/>
          </a:p>
        </p:txBody>
      </p:sp>
      <p:sp>
        <p:nvSpPr>
          <p:cNvPr id="4" name="Содержимое 3"/>
          <p:cNvSpPr>
            <a:spLocks noGrp="1"/>
          </p:cNvSpPr>
          <p:nvPr>
            <p:ph sz="half" idx="1"/>
          </p:nvPr>
        </p:nvSpPr>
        <p:spPr/>
        <p:txBody>
          <a:bodyPr>
            <a:normAutofit fontScale="55000" lnSpcReduction="20000"/>
          </a:bodyPr>
          <a:lstStyle/>
          <a:p>
            <a:r>
              <a:rPr lang="ru-RU" dirty="0" smtClean="0"/>
              <a:t>Повседневная жизнь, которая устанавливалась в Москве, требовала новых форм изображения. Еще в публицистике Булгакова наметился сатирический подход к описанию происходящего в стране. Например, совсем не в духе социалистического реализма давалось описание кокарды на форменной фуражке в одном из очерков: «Не то молот и лопата, не то серп и грабли…». Такой подход останется основным во всех его произведениях. В итоге повести «</a:t>
            </a:r>
            <a:r>
              <a:rPr lang="ru-RU" dirty="0" err="1" smtClean="0"/>
              <a:t>Дьяволиада</a:t>
            </a:r>
            <a:r>
              <a:rPr lang="ru-RU" dirty="0" smtClean="0"/>
              <a:t>» и «Роковые яйца», которые Булгаков Михаил Афанасьевич публикует в 1924-25 годах, вызовут недовольство властей и пролетарских писателей. А произведение «Собачье сердце» этого же периода увидит свет лишь спустя шесть десятилетий.</a:t>
            </a:r>
          </a:p>
          <a:p>
            <a:endParaRPr lang="ru-RU" dirty="0"/>
          </a:p>
        </p:txBody>
      </p:sp>
      <p:pic>
        <p:nvPicPr>
          <p:cNvPr id="6" name="Содержимое 5"/>
          <p:cNvPicPr>
            <a:picLocks noGrp="1"/>
          </p:cNvPicPr>
          <p:nvPr>
            <p:ph sz="half" idx="2"/>
          </p:nvPr>
        </p:nvPicPr>
        <p:blipFill>
          <a:blip r:embed="rId2" cstate="email"/>
          <a:srcRect/>
          <a:stretch>
            <a:fillRect/>
          </a:stretch>
        </p:blipFill>
        <p:spPr bwMode="auto">
          <a:xfrm>
            <a:off x="4786314" y="1357298"/>
            <a:ext cx="3571899" cy="478634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rmAutofit/>
          </a:bodyPr>
          <a:lstStyle/>
          <a:p>
            <a:r>
              <a:rPr lang="ru-RU" b="1" dirty="0" smtClean="0"/>
              <a:t>Судьба первого романа</a:t>
            </a:r>
            <a:r>
              <a:rPr lang="ru-RU" dirty="0" smtClean="0"/>
              <a:t/>
            </a:r>
            <a:br>
              <a:rPr lang="ru-RU" dirty="0" smtClean="0"/>
            </a:br>
            <a:endParaRPr lang="ru-RU" dirty="0"/>
          </a:p>
        </p:txBody>
      </p:sp>
      <p:sp>
        <p:nvSpPr>
          <p:cNvPr id="5" name="Содержимое 4"/>
          <p:cNvSpPr>
            <a:spLocks noGrp="1"/>
          </p:cNvSpPr>
          <p:nvPr>
            <p:ph sz="half" idx="1"/>
          </p:nvPr>
        </p:nvSpPr>
        <p:spPr>
          <a:xfrm>
            <a:off x="457200" y="1524000"/>
            <a:ext cx="4059936" cy="4905396"/>
          </a:xfrm>
        </p:spPr>
        <p:txBody>
          <a:bodyPr>
            <a:normAutofit fontScale="62500" lnSpcReduction="20000"/>
          </a:bodyPr>
          <a:lstStyle/>
          <a:p>
            <a:r>
              <a:rPr lang="ru-RU" dirty="0" smtClean="0"/>
              <a:t>В 1925 году журнал «Россия» начинает печатать новое творение писателя. «Старомодная вещь» в духе классической литературы 19 века – такие ассоциации у современников вызовет роман, за который возьмется Булгаков Михаил Афанасьевич. «Белая гвардия» - это не оставляющие писателя воспоминания о событиях гражданской войны. А еще попытка переосмыслить произошедшее со страной и множеством отдельных семей в то сложное время уже с точки зрения беспристрастного очевидца и, в какой-то мере, историка. Однако закрытие журнала прервало публикацию романа, и по его страницам Булгаков напишет новое произведение – пьесу «Дни </a:t>
            </a:r>
            <a:r>
              <a:rPr lang="ru-RU" dirty="0" err="1" smtClean="0"/>
              <a:t>Турбиных</a:t>
            </a:r>
            <a:r>
              <a:rPr lang="ru-RU" dirty="0" smtClean="0"/>
              <a:t>».</a:t>
            </a:r>
          </a:p>
          <a:p>
            <a:endParaRPr lang="ru-RU" dirty="0"/>
          </a:p>
        </p:txBody>
      </p:sp>
      <p:pic>
        <p:nvPicPr>
          <p:cNvPr id="7" name="Содержимое 6"/>
          <p:cNvPicPr>
            <a:picLocks noGrp="1"/>
          </p:cNvPicPr>
          <p:nvPr>
            <p:ph sz="half" idx="2"/>
          </p:nvPr>
        </p:nvPicPr>
        <p:blipFill>
          <a:blip r:embed="rId2" cstate="email"/>
          <a:srcRect/>
          <a:stretch>
            <a:fillRect/>
          </a:stretch>
        </p:blipFill>
        <p:spPr bwMode="auto">
          <a:xfrm>
            <a:off x="4929190" y="1214422"/>
            <a:ext cx="3429023" cy="485778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098" name="Picture 2"/>
          <p:cNvPicPr>
            <a:picLocks noGrp="1" noChangeAspect="1" noChangeArrowheads="1"/>
          </p:cNvPicPr>
          <p:nvPr>
            <p:ph idx="1"/>
          </p:nvPr>
        </p:nvPicPr>
        <p:blipFill>
          <a:blip r:embed="rId2" cstate="email"/>
          <a:srcRect/>
          <a:stretch>
            <a:fillRect/>
          </a:stretch>
        </p:blipFill>
        <p:spPr bwMode="auto">
          <a:xfrm>
            <a:off x="428596" y="1500174"/>
            <a:ext cx="2867716" cy="2982915"/>
          </a:xfrm>
          <a:prstGeom prst="rect">
            <a:avLst/>
          </a:prstGeom>
          <a:noFill/>
          <a:ln w="9525">
            <a:noFill/>
            <a:miter lim="800000"/>
            <a:headEnd/>
            <a:tailEnd/>
          </a:ln>
          <a:effectLst/>
        </p:spPr>
      </p:pic>
      <p:pic>
        <p:nvPicPr>
          <p:cNvPr id="4099" name="Picture 3"/>
          <p:cNvPicPr>
            <a:picLocks noChangeAspect="1" noChangeArrowheads="1"/>
          </p:cNvPicPr>
          <p:nvPr/>
        </p:nvPicPr>
        <p:blipFill>
          <a:blip r:embed="rId3" cstate="email"/>
          <a:srcRect/>
          <a:stretch>
            <a:fillRect/>
          </a:stretch>
        </p:blipFill>
        <p:spPr bwMode="auto">
          <a:xfrm>
            <a:off x="5214942" y="1428736"/>
            <a:ext cx="3459174" cy="2723759"/>
          </a:xfrm>
          <a:prstGeom prst="rect">
            <a:avLst/>
          </a:prstGeom>
          <a:noFill/>
          <a:ln w="9525">
            <a:noFill/>
            <a:miter lim="800000"/>
            <a:headEnd/>
            <a:tailEnd/>
          </a:ln>
          <a:effectLst/>
        </p:spPr>
      </p:pic>
      <p:pic>
        <p:nvPicPr>
          <p:cNvPr id="4100" name="Picture 4"/>
          <p:cNvPicPr>
            <a:picLocks noChangeAspect="1" noChangeArrowheads="1"/>
          </p:cNvPicPr>
          <p:nvPr/>
        </p:nvPicPr>
        <p:blipFill>
          <a:blip r:embed="rId4" cstate="email"/>
          <a:srcRect/>
          <a:stretch>
            <a:fillRect/>
          </a:stretch>
        </p:blipFill>
        <p:spPr bwMode="auto">
          <a:xfrm>
            <a:off x="12430180" y="16141220"/>
            <a:ext cx="2324044" cy="3451705"/>
          </a:xfrm>
          <a:prstGeom prst="rect">
            <a:avLst/>
          </a:prstGeom>
          <a:noFill/>
          <a:ln w="9525">
            <a:noFill/>
            <a:miter lim="800000"/>
            <a:headEnd/>
            <a:tailEnd/>
          </a:ln>
          <a:effectLst/>
        </p:spPr>
      </p:pic>
      <p:pic>
        <p:nvPicPr>
          <p:cNvPr id="4101" name="Picture 5"/>
          <p:cNvPicPr>
            <a:picLocks noChangeAspect="1" noChangeArrowheads="1"/>
          </p:cNvPicPr>
          <p:nvPr/>
        </p:nvPicPr>
        <p:blipFill>
          <a:blip r:embed="rId5" cstate="email"/>
          <a:srcRect/>
          <a:stretch>
            <a:fillRect/>
          </a:stretch>
        </p:blipFill>
        <p:spPr bwMode="auto">
          <a:xfrm>
            <a:off x="2857488" y="2571744"/>
            <a:ext cx="2811629" cy="373371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b="1" dirty="0" smtClean="0"/>
              <a:t>Драматургия</a:t>
            </a:r>
            <a:r>
              <a:rPr lang="ru-RU" dirty="0" smtClean="0"/>
              <a:t/>
            </a:r>
            <a:br>
              <a:rPr lang="ru-RU" dirty="0" smtClean="0"/>
            </a:br>
            <a:endParaRPr lang="ru-RU" dirty="0"/>
          </a:p>
        </p:txBody>
      </p:sp>
      <p:pic>
        <p:nvPicPr>
          <p:cNvPr id="7" name="Содержимое 6"/>
          <p:cNvPicPr>
            <a:picLocks noGrp="1"/>
          </p:cNvPicPr>
          <p:nvPr>
            <p:ph sz="half" idx="1"/>
          </p:nvPr>
        </p:nvPicPr>
        <p:blipFill>
          <a:blip r:embed="rId2" cstate="email"/>
          <a:srcRect/>
          <a:stretch>
            <a:fillRect/>
          </a:stretch>
        </p:blipFill>
        <p:spPr bwMode="auto">
          <a:xfrm>
            <a:off x="428596" y="1643050"/>
            <a:ext cx="4143404" cy="3857652"/>
          </a:xfrm>
          <a:prstGeom prst="rect">
            <a:avLst/>
          </a:prstGeom>
          <a:noFill/>
          <a:ln w="9525">
            <a:noFill/>
            <a:miter lim="800000"/>
            <a:headEnd/>
            <a:tailEnd/>
          </a:ln>
        </p:spPr>
      </p:pic>
      <p:sp>
        <p:nvSpPr>
          <p:cNvPr id="4" name="Содержимое 3"/>
          <p:cNvSpPr>
            <a:spLocks noGrp="1"/>
          </p:cNvSpPr>
          <p:nvPr>
            <p:ph sz="half" idx="2"/>
          </p:nvPr>
        </p:nvSpPr>
        <p:spPr/>
        <p:txBody>
          <a:bodyPr>
            <a:noAutofit/>
          </a:bodyPr>
          <a:lstStyle/>
          <a:p>
            <a:r>
              <a:rPr lang="ru-RU" sz="1600" dirty="0" smtClean="0"/>
              <a:t>Театр всегда занимал важное место в жизни Михаила Афанасьевича. В 1826 году МХАТ поставил «Дни </a:t>
            </a:r>
            <a:r>
              <a:rPr lang="ru-RU" sz="1600" dirty="0" err="1" smtClean="0"/>
              <a:t>Турбиных</a:t>
            </a:r>
            <a:r>
              <a:rPr lang="ru-RU" sz="1600" dirty="0" smtClean="0"/>
              <a:t>». Скандальная пьеса, которую Сталин назвал «антисоветской штукой», сначала была разрешена на год. Однако впоследствии неоднократно возвращалась на сцену (ставили ее исключительно в </a:t>
            </a:r>
            <a:r>
              <a:rPr lang="ru-RU" sz="1600" dirty="0" err="1" smtClean="0"/>
              <a:t>МХАТе</a:t>
            </a:r>
            <a:r>
              <a:rPr lang="ru-RU" sz="1600" dirty="0" smtClean="0"/>
              <a:t>), так как пришлась по душе вождю. Он видел ее, несмотря на данную им негативную оценку, более 10 раз.</a:t>
            </a: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lstStyle/>
          <a:p>
            <a:endParaRPr lang="ru-RU"/>
          </a:p>
        </p:txBody>
      </p:sp>
      <p:sp>
        <p:nvSpPr>
          <p:cNvPr id="6" name="Содержимое 5"/>
          <p:cNvSpPr>
            <a:spLocks noGrp="1"/>
          </p:cNvSpPr>
          <p:nvPr>
            <p:ph idx="1"/>
          </p:nvPr>
        </p:nvSpPr>
        <p:spPr/>
        <p:txBody>
          <a:bodyPr>
            <a:normAutofit fontScale="55000" lnSpcReduction="20000"/>
          </a:bodyPr>
          <a:lstStyle/>
          <a:p>
            <a:r>
              <a:rPr lang="ru-RU" sz="2800" dirty="0" smtClean="0"/>
              <a:t>Далее последуют новые пьесы, среди которых написанные в 20-е годы «Багровый остров», «Зойкина квартира», «Бег» (к постановке запрещена) и более поздняя «Кабала святош» (о Мольере, ставилась только 7 раз). Все, что позже написал для театра Булгаков Михаил Афанасьевич: «Иван Васильевич», «Адам и Ева» о возникающей в Ленинграде газовой войне, «Дон Кихот» (переработанное произведение Сервантеса), «Блаженство» о будущем с четко спланированными желаниями людей и др. – так и не попало на сцену при жизни драматурга.</a:t>
            </a:r>
          </a:p>
          <a:p>
            <a:r>
              <a:rPr lang="ru-RU" sz="2800" dirty="0" smtClean="0"/>
              <a:t>На обращение с письмом к правительству в марте 1930 года о предоставлении возможности работать или выехать за границу откликнулся сам Сталин, порекомендовавший Булгакову обратиться в МХАТ. В результате он начинает работать в театре режиссером-ассистентом, что позволило поставить пьесу по повести «Мертвые души». Как признавался в 1937 году Булгаков Михаил Афанасьевич, произведения его были обречены: за семь лет написал «16 вещей», из которых разрешили только инсценировку Н.Гоголя. А после постановки «Кабалы святош» и последовавшей за этим разгромной статьи в «Правде» драматург перешел в Большой театр в качестве либреттиста и переводчика</a:t>
            </a:r>
          </a:p>
          <a:p>
            <a:endParaRPr lang="ru-RU" dirty="0"/>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r>
              <a:rPr lang="ru-RU" dirty="0" smtClean="0"/>
              <a:t>Мастер и Маргарита</a:t>
            </a:r>
            <a:endParaRPr lang="ru-RU" dirty="0"/>
          </a:p>
        </p:txBody>
      </p:sp>
      <p:pic>
        <p:nvPicPr>
          <p:cNvPr id="7" name="Содержимое 6"/>
          <p:cNvPicPr>
            <a:picLocks noGrp="1"/>
          </p:cNvPicPr>
          <p:nvPr>
            <p:ph sz="half" idx="1"/>
          </p:nvPr>
        </p:nvPicPr>
        <p:blipFill>
          <a:blip r:embed="rId2" cstate="email"/>
          <a:stretch>
            <a:fillRect/>
          </a:stretch>
        </p:blipFill>
        <p:spPr bwMode="auto">
          <a:xfrm>
            <a:off x="500034" y="1428736"/>
            <a:ext cx="2892373" cy="4525962"/>
          </a:xfrm>
          <a:prstGeom prst="rect">
            <a:avLst/>
          </a:prstGeom>
          <a:noFill/>
          <a:ln w="9525">
            <a:noFill/>
            <a:miter lim="800000"/>
            <a:headEnd/>
            <a:tailEnd/>
          </a:ln>
        </p:spPr>
      </p:pic>
      <p:sp>
        <p:nvSpPr>
          <p:cNvPr id="6" name="Содержимое 5"/>
          <p:cNvSpPr>
            <a:spLocks noGrp="1"/>
          </p:cNvSpPr>
          <p:nvPr>
            <p:ph sz="half" idx="2"/>
          </p:nvPr>
        </p:nvSpPr>
        <p:spPr>
          <a:xfrm>
            <a:off x="3571868" y="1571613"/>
            <a:ext cx="5114932" cy="4676788"/>
          </a:xfrm>
        </p:spPr>
        <p:txBody>
          <a:bodyPr>
            <a:noAutofit/>
          </a:bodyPr>
          <a:lstStyle/>
          <a:p>
            <a:r>
              <a:rPr lang="ru-RU" sz="1400" dirty="0" smtClean="0"/>
              <a:t>Новое произведение было задумано еще в начале 30-х годов, но работа над ним продолжалась до последних дней жизни писателя. Уже смертельно больной, он диктовал жене очередные страницы романа, который стал венцом всего его творчества и принес мировую известность.</a:t>
            </a:r>
          </a:p>
          <a:p>
            <a:r>
              <a:rPr lang="ru-RU" sz="1400" dirty="0" smtClean="0"/>
              <a:t>Булгаков Михаил Афанасьевич планировал изначально написать произведение о дьяволе, но постепенно превратил сюжет не только в сатирическое изображение Москвы 30-х годов, но и в отражение собственной непростой творческой судьбы. В образах главных героев – Мастера и Маргариты – угадываются черты самого писателя и его третьей жены, Елены Сергеевны. Переплетение трех ипостасей: произошедшего в древнем </a:t>
            </a:r>
            <a:r>
              <a:rPr lang="ru-RU" sz="1400" dirty="0" err="1" smtClean="0"/>
              <a:t>Ершалаиме</a:t>
            </a:r>
            <a:r>
              <a:rPr lang="ru-RU" sz="1400" dirty="0" smtClean="0"/>
              <a:t>, в современной Булгакову столице и в жизни никем не понятого, кроме любящей его женщины, автора попавшего под запрет романа – помогло дать субъективную оценку тому, что происходило в советской стране и литературных кругах.</a:t>
            </a:r>
          </a:p>
          <a:p>
            <a:endParaRPr lang="ru-RU" sz="1400" dirty="0"/>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428596" y="714356"/>
            <a:ext cx="8229600" cy="1219200"/>
          </a:xfrm>
        </p:spPr>
        <p:txBody>
          <a:bodyPr>
            <a:noAutofit/>
          </a:bodyPr>
          <a:lstStyle/>
          <a:p>
            <a:r>
              <a:rPr lang="ru-RU" sz="2800" dirty="0" smtClean="0"/>
              <a:t>Уже после смерти обрел М.А. Булгаков настоящую известность, которая начнется с публикации в 1966 году романа «Мастер и Маргарита».</a:t>
            </a:r>
            <a:br>
              <a:rPr lang="ru-RU" sz="2800" dirty="0" smtClean="0"/>
            </a:br>
            <a:endParaRPr lang="ru-RU" sz="2800" dirty="0"/>
          </a:p>
        </p:txBody>
      </p:sp>
      <p:pic>
        <p:nvPicPr>
          <p:cNvPr id="6" name="Содержимое 5" descr="булгаков михаил афанасьевич иван васильевич"/>
          <p:cNvPicPr>
            <a:picLocks noGrp="1"/>
          </p:cNvPicPr>
          <p:nvPr>
            <p:ph idx="1"/>
          </p:nvPr>
        </p:nvPicPr>
        <p:blipFill>
          <a:blip r:embed="rId2" cstate="email"/>
          <a:srcRect/>
          <a:stretch>
            <a:fillRect/>
          </a:stretch>
        </p:blipFill>
        <p:spPr bwMode="auto">
          <a:xfrm>
            <a:off x="3143250" y="2216150"/>
            <a:ext cx="2857500" cy="3905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rmAutofit fontScale="90000"/>
          </a:bodyPr>
          <a:lstStyle/>
          <a:p>
            <a:r>
              <a:rPr lang="ru-RU" sz="2800" dirty="0" smtClean="0"/>
              <a:t>28 мая – 130 лет со дня рождения русского поэта </a:t>
            </a:r>
            <a:r>
              <a:rPr sz="2800" smtClean="0"/>
              <a:t/>
            </a:r>
            <a:br>
              <a:rPr sz="2800" smtClean="0"/>
            </a:br>
            <a:r>
              <a:rPr lang="ru-RU" sz="2800" dirty="0" smtClean="0"/>
              <a:t>Владислава </a:t>
            </a:r>
            <a:r>
              <a:rPr lang="ru-RU" sz="2800" dirty="0" err="1" smtClean="0"/>
              <a:t>Фелициановича</a:t>
            </a:r>
            <a:r>
              <a:rPr lang="ru-RU" sz="2800" dirty="0" smtClean="0"/>
              <a:t> Ходасевича (1886-1939). </a:t>
            </a:r>
            <a:endParaRPr lang="ru-RU" sz="2800" dirty="0"/>
          </a:p>
        </p:txBody>
      </p:sp>
      <p:pic>
        <p:nvPicPr>
          <p:cNvPr id="6" name="Содержимое 5"/>
          <p:cNvPicPr>
            <a:picLocks noGrp="1"/>
          </p:cNvPicPr>
          <p:nvPr>
            <p:ph sz="half" idx="1"/>
          </p:nvPr>
        </p:nvPicPr>
        <p:blipFill>
          <a:blip r:embed="rId2" cstate="email"/>
          <a:stretch>
            <a:fillRect/>
          </a:stretch>
        </p:blipFill>
        <p:spPr bwMode="auto">
          <a:xfrm>
            <a:off x="5429256" y="1714488"/>
            <a:ext cx="3286148" cy="4643470"/>
          </a:xfrm>
          <a:prstGeom prst="rect">
            <a:avLst/>
          </a:prstGeom>
          <a:noFill/>
          <a:ln w="9525">
            <a:noFill/>
            <a:miter lim="800000"/>
            <a:headEnd/>
            <a:tailEnd/>
          </a:ln>
        </p:spPr>
      </p:pic>
      <p:sp>
        <p:nvSpPr>
          <p:cNvPr id="5" name="Содержимое 4"/>
          <p:cNvSpPr>
            <a:spLocks noGrp="1"/>
          </p:cNvSpPr>
          <p:nvPr>
            <p:ph sz="half" idx="2"/>
          </p:nvPr>
        </p:nvSpPr>
        <p:spPr>
          <a:xfrm>
            <a:off x="5357818" y="1524000"/>
            <a:ext cx="3350318" cy="4476768"/>
          </a:xfrm>
        </p:spPr>
        <p:txBody>
          <a:bodyPr/>
          <a:lstStyle/>
          <a:p>
            <a:pPr>
              <a:buNone/>
            </a:pPr>
            <a:r>
              <a:rPr lang="ru-RU" dirty="0" smtClean="0"/>
              <a:t/>
            </a:r>
            <a:br>
              <a:rPr lang="ru-RU" dirty="0" smtClean="0"/>
            </a:br>
            <a:endParaRPr lang="ru-RU" dirty="0"/>
          </a:p>
        </p:txBody>
      </p:sp>
      <p:sp>
        <p:nvSpPr>
          <p:cNvPr id="7" name="Прямоугольник 6"/>
          <p:cNvSpPr/>
          <p:nvPr/>
        </p:nvSpPr>
        <p:spPr>
          <a:xfrm>
            <a:off x="785786" y="1928802"/>
            <a:ext cx="4143404" cy="4093428"/>
          </a:xfrm>
          <a:prstGeom prst="rect">
            <a:avLst/>
          </a:prstGeom>
        </p:spPr>
        <p:txBody>
          <a:bodyPr wrap="square">
            <a:spAutoFit/>
          </a:bodyPr>
          <a:lstStyle/>
          <a:p>
            <a:endParaRPr lang="ru-RU" dirty="0" smtClean="0"/>
          </a:p>
          <a:p>
            <a:endParaRPr lang="ru-RU" dirty="0" smtClean="0"/>
          </a:p>
          <a:p>
            <a:r>
              <a:rPr lang="ru-RU" sz="2800" dirty="0" smtClean="0"/>
              <a:t>Теперь себя я не обижу: </a:t>
            </a:r>
            <a:br>
              <a:rPr lang="ru-RU" sz="2800" dirty="0" smtClean="0"/>
            </a:br>
            <a:r>
              <a:rPr lang="ru-RU" sz="2800" dirty="0" smtClean="0"/>
              <a:t>Старею, горблюсь, но — коплю </a:t>
            </a:r>
            <a:br>
              <a:rPr lang="ru-RU" sz="2800" dirty="0" smtClean="0"/>
            </a:br>
            <a:r>
              <a:rPr lang="ru-RU" sz="2800" dirty="0" smtClean="0"/>
              <a:t>Все, что так нежно ненавижу </a:t>
            </a:r>
            <a:br>
              <a:rPr lang="ru-RU" sz="2800" dirty="0" smtClean="0"/>
            </a:br>
            <a:r>
              <a:rPr lang="ru-RU" sz="2800" dirty="0" smtClean="0"/>
              <a:t>И так язвительно люблю. </a:t>
            </a:r>
            <a:br>
              <a:rPr lang="ru-RU" sz="2800" dirty="0" smtClean="0"/>
            </a:br>
            <a:r>
              <a:rPr lang="ru-RU" sz="2800" dirty="0" smtClean="0"/>
              <a:t>В. Ходасевич </a:t>
            </a:r>
            <a:endParaRPr lang="ru-RU" sz="2800" dirty="0"/>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endParaRPr lang="ru-RU"/>
          </a:p>
        </p:txBody>
      </p:sp>
      <p:pic>
        <p:nvPicPr>
          <p:cNvPr id="7" name="Содержимое 6"/>
          <p:cNvPicPr>
            <a:picLocks noGrp="1"/>
          </p:cNvPicPr>
          <p:nvPr>
            <p:ph sz="half" idx="1"/>
          </p:nvPr>
        </p:nvPicPr>
        <p:blipFill>
          <a:blip r:embed="rId2" cstate="email"/>
          <a:srcRect/>
          <a:stretch>
            <a:fillRect/>
          </a:stretch>
        </p:blipFill>
        <p:spPr bwMode="auto">
          <a:xfrm>
            <a:off x="928662" y="1500174"/>
            <a:ext cx="3143272" cy="4572032"/>
          </a:xfrm>
          <a:prstGeom prst="rect">
            <a:avLst/>
          </a:prstGeom>
          <a:noFill/>
          <a:ln w="9525">
            <a:noFill/>
            <a:miter lim="800000"/>
            <a:headEnd/>
            <a:tailEnd/>
          </a:ln>
        </p:spPr>
      </p:pic>
      <p:sp>
        <p:nvSpPr>
          <p:cNvPr id="6" name="Содержимое 5"/>
          <p:cNvSpPr>
            <a:spLocks noGrp="1"/>
          </p:cNvSpPr>
          <p:nvPr>
            <p:ph sz="half" idx="2"/>
          </p:nvPr>
        </p:nvSpPr>
        <p:spPr/>
        <p:txBody>
          <a:bodyPr>
            <a:normAutofit fontScale="47500" lnSpcReduction="20000"/>
          </a:bodyPr>
          <a:lstStyle/>
          <a:p>
            <a:r>
              <a:rPr lang="ru-RU" dirty="0" smtClean="0"/>
              <a:t>Владислав </a:t>
            </a:r>
            <a:r>
              <a:rPr lang="ru-RU" dirty="0" err="1" smtClean="0"/>
              <a:t>Фелицианович</a:t>
            </a:r>
            <a:r>
              <a:rPr lang="ru-RU" dirty="0" smtClean="0"/>
              <a:t> Ходасевич был не столь популярен, как, скажем, А. Блок, К. Бальмонт, Г. Иванов, но тот, кто познакомится с его лирикой, поймет, что он занимал достойное место среди поэтов серебряного века. </a:t>
            </a:r>
            <a:br>
              <a:rPr lang="ru-RU" dirty="0" smtClean="0"/>
            </a:br>
            <a:r>
              <a:rPr lang="ru-RU" dirty="0" smtClean="0"/>
              <a:t>Ходасевич родился в Москве, отец его был поляк, а мать крещеная еврейка. Несмотря на то, что Ходасевич был католиком, это не отняло у замечательного поэта мучительного права проклинать и любить свое отечество. Во время революции 1917 года Ходасевич был уже зрелым поэтом. В 1922 году вышла его книжка стихов “Тяжелая лира” под маркой “ГИЗ, Москва—Петроград”. В том же году он уехал жить за границу и свои дни закончил во Франции, в 1939 году. </a:t>
            </a:r>
            <a:br>
              <a:rPr lang="ru-RU" dirty="0" smtClean="0"/>
            </a:br>
            <a:r>
              <a:rPr lang="ru-RU" dirty="0" smtClean="0"/>
              <a:t>“Тяжелая лира” — последняя книга поэта, изданная на родине. Владислав Ходасевич ярко выразил в ней свое отношение к времени революционных перемен в России, к новому социальному укладу. </a:t>
            </a:r>
            <a:br>
              <a:rPr lang="ru-RU" dirty="0" smtClean="0"/>
            </a:br>
            <a:endParaRPr lang="ru-RU" dirty="0"/>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p:txBody>
          <a:bodyPr/>
          <a:lstStyle/>
          <a:p>
            <a:endParaRPr lang="ru-RU"/>
          </a:p>
        </p:txBody>
      </p:sp>
      <p:sp>
        <p:nvSpPr>
          <p:cNvPr id="6" name="Содержимое 5"/>
          <p:cNvSpPr>
            <a:spLocks noGrp="1"/>
          </p:cNvSpPr>
          <p:nvPr>
            <p:ph idx="1"/>
          </p:nvPr>
        </p:nvSpPr>
        <p:spPr/>
        <p:txBody>
          <a:bodyPr>
            <a:noAutofit/>
          </a:bodyPr>
          <a:lstStyle/>
          <a:p>
            <a:r>
              <a:rPr lang="ru-RU" sz="2000" dirty="0" smtClean="0"/>
              <a:t>Долгое время наши критики характеризовали его как “белоэмигранта-перебежчика” или “одаренного поэта, пытавшегося противостоять потоку жизни и общему движению искусства”. Были и такие характеристики: “стихи его написаны от лица человека, которого ветер революции выгнал из мышиного подполья и который как бы случайно оказался на крутом перепутье истории и с величайшей скукой смотрит на происходящее в мире”. </a:t>
            </a:r>
          </a:p>
          <a:p>
            <a:r>
              <a:rPr lang="ru-RU" sz="2000" dirty="0" smtClean="0"/>
              <a:t>Сегодня поэзия Вячеслава Ходасевича находит все больше и больше почитателей. Это и должно было случиться. У Ходасевича, так же как у О. Мандельштама, Георгия Иванова, Константина Бальмонта, — блистательная душа поэта серебряного века. </a:t>
            </a:r>
            <a:br>
              <a:rPr lang="ru-RU" sz="2000" dirty="0" smtClean="0"/>
            </a:br>
            <a:endParaRPr lang="ru-RU" sz="2000" dirty="0"/>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Autofit/>
          </a:bodyPr>
          <a:lstStyle/>
          <a:p>
            <a:r>
              <a:rPr lang="ru-RU" sz="2000" dirty="0" smtClean="0"/>
              <a:t/>
            </a:r>
            <a:br>
              <a:rPr lang="ru-RU" sz="2000" dirty="0" smtClean="0"/>
            </a:br>
            <a:endParaRPr lang="ru-RU" sz="2000" dirty="0"/>
          </a:p>
        </p:txBody>
      </p:sp>
      <p:sp>
        <p:nvSpPr>
          <p:cNvPr id="5" name="Содержимое 4"/>
          <p:cNvSpPr>
            <a:spLocks noGrp="1"/>
          </p:cNvSpPr>
          <p:nvPr>
            <p:ph sz="half" idx="1"/>
          </p:nvPr>
        </p:nvSpPr>
        <p:spPr/>
        <p:txBody>
          <a:bodyPr/>
          <a:lstStyle/>
          <a:p>
            <a:r>
              <a:rPr lang="ru-RU" dirty="0" smtClean="0"/>
              <a:t/>
            </a:r>
            <a:br>
              <a:rPr lang="ru-RU" dirty="0" smtClean="0"/>
            </a:br>
            <a:endParaRPr lang="ru-RU" dirty="0"/>
          </a:p>
        </p:txBody>
      </p:sp>
      <p:sp>
        <p:nvSpPr>
          <p:cNvPr id="6" name="Содержимое 5"/>
          <p:cNvSpPr>
            <a:spLocks noGrp="1"/>
          </p:cNvSpPr>
          <p:nvPr>
            <p:ph sz="half" idx="2"/>
          </p:nvPr>
        </p:nvSpPr>
        <p:spPr/>
        <p:txBody>
          <a:bodyPr/>
          <a:lstStyle/>
          <a:p>
            <a:r>
              <a:rPr lang="ru-RU" dirty="0" smtClean="0"/>
              <a:t>Перешагни, перескочи, </a:t>
            </a:r>
            <a:br>
              <a:rPr lang="ru-RU" dirty="0" smtClean="0"/>
            </a:br>
            <a:r>
              <a:rPr lang="ru-RU" dirty="0" smtClean="0"/>
              <a:t>Перелети, пере — что хочешь — </a:t>
            </a:r>
            <a:br>
              <a:rPr lang="ru-RU" dirty="0" smtClean="0"/>
            </a:br>
            <a:r>
              <a:rPr lang="ru-RU" dirty="0" smtClean="0"/>
              <a:t>Но вырвись: камнем из пращи, </a:t>
            </a:r>
            <a:br>
              <a:rPr lang="ru-RU" dirty="0" smtClean="0"/>
            </a:br>
            <a:r>
              <a:rPr lang="ru-RU" dirty="0" smtClean="0"/>
              <a:t>Звездой, сорвавшейся в ночи... </a:t>
            </a:r>
            <a:br>
              <a:rPr lang="ru-RU" dirty="0" smtClean="0"/>
            </a:br>
            <a:r>
              <a:rPr lang="ru-RU" dirty="0" smtClean="0"/>
              <a:t>Сам затерял — теперь ищи...</a:t>
            </a:r>
            <a:endParaRPr lang="ru-RU" dirty="0"/>
          </a:p>
        </p:txBody>
      </p:sp>
      <p:pic>
        <p:nvPicPr>
          <p:cNvPr id="7" name="Рисунок 6"/>
          <p:cNvPicPr/>
          <p:nvPr/>
        </p:nvPicPr>
        <p:blipFill>
          <a:blip r:embed="rId2" cstate="email"/>
          <a:srcRect/>
          <a:stretch>
            <a:fillRect/>
          </a:stretch>
        </p:blipFill>
        <p:spPr bwMode="auto">
          <a:xfrm>
            <a:off x="1000100" y="1428736"/>
            <a:ext cx="3286148" cy="442915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428596" y="785794"/>
            <a:ext cx="8229600" cy="1219200"/>
          </a:xfrm>
        </p:spPr>
        <p:txBody>
          <a:bodyPr>
            <a:normAutofit fontScale="90000"/>
          </a:bodyPr>
          <a:lstStyle/>
          <a:p>
            <a:r>
              <a:rPr lang="ru-RU" sz="3200" dirty="0" smtClean="0"/>
              <a:t>31 мая – 90 лет со дня рождения немецкого писателя, переводчика Джеймса </a:t>
            </a:r>
            <a:r>
              <a:rPr lang="ru-RU" sz="3200" dirty="0" err="1" smtClean="0"/>
              <a:t>Крюсса</a:t>
            </a:r>
            <a:r>
              <a:rPr lang="ru-RU" sz="3200" dirty="0" smtClean="0"/>
              <a:t> </a:t>
            </a:r>
            <a:r>
              <a:rPr sz="3200" smtClean="0"/>
              <a:t/>
            </a:r>
            <a:br>
              <a:rPr sz="3200" smtClean="0"/>
            </a:br>
            <a:r>
              <a:rPr lang="ru-RU" sz="3200" dirty="0" smtClean="0"/>
              <a:t>(1926-1997).</a:t>
            </a:r>
            <a:br>
              <a:rPr lang="ru-RU" sz="3200" dirty="0" smtClean="0"/>
            </a:br>
            <a:endParaRPr lang="ru-RU" sz="3200" dirty="0"/>
          </a:p>
        </p:txBody>
      </p:sp>
      <p:pic>
        <p:nvPicPr>
          <p:cNvPr id="6" name="Содержимое 5"/>
          <p:cNvPicPr>
            <a:picLocks noGrp="1"/>
          </p:cNvPicPr>
          <p:nvPr>
            <p:ph sz="half" idx="1"/>
          </p:nvPr>
        </p:nvPicPr>
        <p:blipFill>
          <a:blip r:embed="rId2" cstate="email"/>
          <a:srcRect/>
          <a:stretch>
            <a:fillRect/>
          </a:stretch>
        </p:blipFill>
        <p:spPr bwMode="auto">
          <a:xfrm>
            <a:off x="357158" y="1571612"/>
            <a:ext cx="3071834" cy="2428892"/>
          </a:xfrm>
          <a:prstGeom prst="rect">
            <a:avLst/>
          </a:prstGeom>
          <a:noFill/>
          <a:ln w="9525">
            <a:noFill/>
            <a:miter lim="800000"/>
            <a:headEnd/>
            <a:tailEnd/>
          </a:ln>
        </p:spPr>
      </p:pic>
      <p:sp>
        <p:nvSpPr>
          <p:cNvPr id="5" name="Содержимое 4"/>
          <p:cNvSpPr>
            <a:spLocks noGrp="1"/>
          </p:cNvSpPr>
          <p:nvPr>
            <p:ph sz="half" idx="2"/>
          </p:nvPr>
        </p:nvSpPr>
        <p:spPr>
          <a:xfrm>
            <a:off x="4648200" y="1524000"/>
            <a:ext cx="4059936" cy="4905396"/>
          </a:xfrm>
        </p:spPr>
        <p:txBody>
          <a:bodyPr>
            <a:normAutofit fontScale="55000" lnSpcReduction="20000"/>
          </a:bodyPr>
          <a:lstStyle/>
          <a:p>
            <a:r>
              <a:rPr lang="ru-RU" dirty="0" smtClean="0"/>
              <a:t>Джеймс Крюс – самый знаменитый и самый титулованный детский писатель Германии в XX столетии. </a:t>
            </a:r>
            <a:endParaRPr lang="en-US" dirty="0" smtClean="0"/>
          </a:p>
          <a:p>
            <a:r>
              <a:rPr lang="ru-RU" dirty="0" smtClean="0"/>
              <a:t>Всю жизнь Крюс сотрудничал с одним издательством – гамбургским «Фридрихом Эттингером». Там в 1962 году была опубликована самая знаменитая повесть-сказка писателя «Тим Талер, или Проданный смех». В своем произведении автор соединил, перенес в современную ему Германию и сделал детскими основные идеи двух классических произведений немецкой литературы – «Фауст» В.А. Гете и «Удивительная история Петера Шлемиля» А. Шамиссо. Фауст продал дьяволу душу, Шлемель – тень, Тим Талер – смех. Крюс нередко говорил, что стал писателем, потому что любил веселиться. Смех был для него высочайшей ценностью жизни.</a:t>
            </a:r>
            <a:endParaRPr lang="ru-RU" dirty="0"/>
          </a:p>
        </p:txBody>
      </p:sp>
      <p:pic>
        <p:nvPicPr>
          <p:cNvPr id="7" name="Рисунок 6"/>
          <p:cNvPicPr/>
          <p:nvPr/>
        </p:nvPicPr>
        <p:blipFill>
          <a:blip r:embed="rId3" cstate="email"/>
          <a:srcRect/>
          <a:stretch>
            <a:fillRect/>
          </a:stretch>
        </p:blipFill>
        <p:spPr bwMode="auto">
          <a:xfrm>
            <a:off x="2857488" y="3857628"/>
            <a:ext cx="1708564" cy="217653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r>
              <a:rPr lang="ru-RU" dirty="0" smtClean="0"/>
              <a:t>Июнь</a:t>
            </a:r>
            <a:endParaRPr lang="ru-RU" dirty="0"/>
          </a:p>
        </p:txBody>
      </p:sp>
      <p:pic>
        <p:nvPicPr>
          <p:cNvPr id="6146" name="Picture 2" descr="F:\Месяцы\i9Z5YB4KB.jpg"/>
          <p:cNvPicPr>
            <a:picLocks noGrp="1" noChangeAspect="1" noChangeArrowheads="1"/>
          </p:cNvPicPr>
          <p:nvPr>
            <p:ph idx="1"/>
          </p:nvPr>
        </p:nvPicPr>
        <p:blipFill>
          <a:blip r:embed="rId2" cstate="email"/>
          <a:srcRect/>
          <a:stretch>
            <a:fillRect/>
          </a:stretch>
        </p:blipFill>
        <p:spPr bwMode="auto">
          <a:xfrm>
            <a:off x="1835696" y="1616724"/>
            <a:ext cx="6955536" cy="4669795"/>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357166"/>
            <a:ext cx="8229600" cy="1219200"/>
          </a:xfrm>
        </p:spPr>
        <p:txBody>
          <a:bodyPr>
            <a:noAutofit/>
          </a:bodyPr>
          <a:lstStyle/>
          <a:p>
            <a:r>
              <a:rPr lang="ru-RU" sz="2400" dirty="0" smtClean="0"/>
              <a:t>12 января – 140 лет со дня рождения американского писателя Джека Лондона</a:t>
            </a:r>
            <a:br>
              <a:rPr lang="ru-RU" sz="2400" dirty="0" smtClean="0"/>
            </a:br>
            <a:r>
              <a:rPr lang="ru-RU" sz="2400" dirty="0" smtClean="0"/>
              <a:t> (н. и. Джон </a:t>
            </a:r>
            <a:r>
              <a:rPr lang="ru-RU" sz="2400" dirty="0" err="1" smtClean="0"/>
              <a:t>Гриффит</a:t>
            </a:r>
            <a:r>
              <a:rPr lang="ru-RU" sz="2400" dirty="0" smtClean="0"/>
              <a:t>) (1876-1916). </a:t>
            </a:r>
            <a:endParaRPr lang="ru-RU" sz="2400" dirty="0"/>
          </a:p>
        </p:txBody>
      </p:sp>
      <p:pic>
        <p:nvPicPr>
          <p:cNvPr id="5122" name="Picture 2"/>
          <p:cNvPicPr>
            <a:picLocks noGrp="1" noChangeAspect="1" noChangeArrowheads="1"/>
          </p:cNvPicPr>
          <p:nvPr>
            <p:ph idx="1"/>
          </p:nvPr>
        </p:nvPicPr>
        <p:blipFill>
          <a:blip r:embed="rId2" cstate="email"/>
          <a:srcRect/>
          <a:stretch>
            <a:fillRect/>
          </a:stretch>
        </p:blipFill>
        <p:spPr bwMode="auto">
          <a:xfrm>
            <a:off x="1643042" y="1643050"/>
            <a:ext cx="5700025" cy="4525963"/>
          </a:xfrm>
          <a:prstGeom prst="rect">
            <a:avLst/>
          </a:prstGeom>
          <a:ln>
            <a:headEnd/>
            <a:tailEnd/>
          </a:ln>
        </p:spPr>
        <p:style>
          <a:lnRef idx="2">
            <a:schemeClr val="accent1"/>
          </a:lnRef>
          <a:fillRef idx="1">
            <a:schemeClr val="lt1"/>
          </a:fillRef>
          <a:effectRef idx="0">
            <a:schemeClr val="accent1"/>
          </a:effectRef>
          <a:fontRef idx="minor">
            <a:schemeClr val="dk1"/>
          </a:fontRef>
        </p:style>
      </p:pic>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rmAutofit/>
          </a:bodyPr>
          <a:lstStyle/>
          <a:p>
            <a:r>
              <a:rPr lang="ru-RU" sz="2800" dirty="0" smtClean="0"/>
              <a:t>14 июня – 125 лет со дня рождения русского писателя Александра </a:t>
            </a:r>
            <a:r>
              <a:rPr lang="ru-RU" sz="2800" dirty="0" err="1" smtClean="0"/>
              <a:t>Мелентьевича</a:t>
            </a:r>
            <a:r>
              <a:rPr lang="ru-RU" sz="2800" dirty="0" smtClean="0"/>
              <a:t> Волкова (1891-1977). </a:t>
            </a:r>
            <a:endParaRPr lang="ru-RU" sz="2800" dirty="0"/>
          </a:p>
        </p:txBody>
      </p:sp>
      <p:pic>
        <p:nvPicPr>
          <p:cNvPr id="6" name="Содержимое 5"/>
          <p:cNvPicPr>
            <a:picLocks noGrp="1"/>
          </p:cNvPicPr>
          <p:nvPr>
            <p:ph sz="half" idx="1"/>
          </p:nvPr>
        </p:nvPicPr>
        <p:blipFill>
          <a:blip r:embed="rId2" cstate="email"/>
          <a:srcRect/>
          <a:stretch>
            <a:fillRect/>
          </a:stretch>
        </p:blipFill>
        <p:spPr bwMode="auto">
          <a:xfrm>
            <a:off x="1000100" y="1785926"/>
            <a:ext cx="2928958" cy="4000528"/>
          </a:xfrm>
          <a:prstGeom prst="rect">
            <a:avLst/>
          </a:prstGeom>
          <a:noFill/>
          <a:ln w="9525">
            <a:noFill/>
            <a:miter lim="800000"/>
            <a:headEnd/>
            <a:tailEnd/>
          </a:ln>
        </p:spPr>
      </p:pic>
      <p:sp>
        <p:nvSpPr>
          <p:cNvPr id="5" name="Содержимое 4"/>
          <p:cNvSpPr>
            <a:spLocks noGrp="1"/>
          </p:cNvSpPr>
          <p:nvPr>
            <p:ph sz="half" idx="2"/>
          </p:nvPr>
        </p:nvSpPr>
        <p:spPr/>
        <p:txBody>
          <a:bodyPr>
            <a:normAutofit fontScale="92500" lnSpcReduction="20000"/>
          </a:bodyPr>
          <a:lstStyle/>
          <a:p>
            <a:r>
              <a:rPr lang="ru-RU" dirty="0" smtClean="0"/>
              <a:t>Для большинства читателей Александр Волков - автор одного произведения. Сказку «Волшебник Изумрудного города» знают все, но о том, что перу этого автора принадлежат несколько десятков сочинений, написанных в самых разных жанрах, известно немногим. </a:t>
            </a:r>
            <a:endParaRPr lang="ru-RU" dirty="0"/>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5" name="Содержимое 4"/>
          <p:cNvPicPr>
            <a:picLocks noGrp="1"/>
          </p:cNvPicPr>
          <p:nvPr>
            <p:ph sz="half" idx="1"/>
          </p:nvPr>
        </p:nvPicPr>
        <p:blipFill>
          <a:blip r:embed="rId2" cstate="email"/>
          <a:srcRect/>
          <a:stretch>
            <a:fillRect/>
          </a:stretch>
        </p:blipFill>
        <p:spPr bwMode="auto">
          <a:xfrm>
            <a:off x="1142976" y="1857364"/>
            <a:ext cx="2643206" cy="4071966"/>
          </a:xfrm>
          <a:prstGeom prst="rect">
            <a:avLst/>
          </a:prstGeom>
          <a:noFill/>
          <a:ln w="9525">
            <a:noFill/>
            <a:miter lim="800000"/>
            <a:headEnd/>
            <a:tailEnd/>
          </a:ln>
        </p:spPr>
      </p:pic>
      <p:sp>
        <p:nvSpPr>
          <p:cNvPr id="4" name="Содержимое 3"/>
          <p:cNvSpPr>
            <a:spLocks noGrp="1"/>
          </p:cNvSpPr>
          <p:nvPr>
            <p:ph sz="half" idx="2"/>
          </p:nvPr>
        </p:nvSpPr>
        <p:spPr/>
        <p:txBody>
          <a:bodyPr>
            <a:normAutofit fontScale="70000" lnSpcReduction="20000"/>
          </a:bodyPr>
          <a:lstStyle/>
          <a:p>
            <a:r>
              <a:rPr lang="ru-RU" dirty="0" smtClean="0"/>
              <a:t>Пятилетний курс физико-математического факультета МГУ Волков закончил за семь месяцев, сочетая учебу с работой на кафедре высшей математики Московского института цветных металлов и золота. Здесь он посещает кружок английского языка. Как-то на одном из занятий в руки Волкова попала книга американского писателя Ф. </a:t>
            </a:r>
            <a:r>
              <a:rPr lang="ru-RU" dirty="0" err="1" smtClean="0"/>
              <a:t>Баума</a:t>
            </a:r>
            <a:r>
              <a:rPr lang="ru-RU" dirty="0" smtClean="0"/>
              <a:t> «Волшебник из страны </a:t>
            </a:r>
            <a:r>
              <a:rPr lang="ru-RU" dirty="0" err="1" smtClean="0"/>
              <a:t>Оз</a:t>
            </a:r>
            <a:r>
              <a:rPr lang="ru-RU" dirty="0" smtClean="0"/>
              <a:t>». Она настолько понравилась Волкову, что он начал читать ее своим детям, а затем сделал авторизованный перевод. </a:t>
            </a:r>
          </a:p>
          <a:p>
            <a:endParaRPr lang="ru-RU" dirty="0"/>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Волшебник изумрудного города</a:t>
            </a:r>
            <a:endParaRPr lang="ru-RU" dirty="0"/>
          </a:p>
        </p:txBody>
      </p:sp>
      <p:pic>
        <p:nvPicPr>
          <p:cNvPr id="5" name="Содержимое 4"/>
          <p:cNvPicPr>
            <a:picLocks noGrp="1"/>
          </p:cNvPicPr>
          <p:nvPr>
            <p:ph sz="half" idx="1"/>
          </p:nvPr>
        </p:nvPicPr>
        <p:blipFill>
          <a:blip r:embed="rId2" cstate="email"/>
          <a:stretch>
            <a:fillRect/>
          </a:stretch>
        </p:blipFill>
        <p:spPr bwMode="auto">
          <a:xfrm>
            <a:off x="857224" y="2571744"/>
            <a:ext cx="3286148" cy="3143272"/>
          </a:xfrm>
          <a:prstGeom prst="rect">
            <a:avLst/>
          </a:prstGeom>
          <a:noFill/>
          <a:ln w="9525">
            <a:noFill/>
            <a:miter lim="800000"/>
            <a:headEnd/>
            <a:tailEnd/>
          </a:ln>
        </p:spPr>
      </p:pic>
      <p:sp>
        <p:nvSpPr>
          <p:cNvPr id="4" name="Содержимое 3"/>
          <p:cNvSpPr>
            <a:spLocks noGrp="1"/>
          </p:cNvSpPr>
          <p:nvPr>
            <p:ph sz="half" idx="2"/>
          </p:nvPr>
        </p:nvSpPr>
        <p:spPr/>
        <p:txBody>
          <a:bodyPr>
            <a:normAutofit fontScale="62500" lnSpcReduction="20000"/>
          </a:bodyPr>
          <a:lstStyle/>
          <a:p>
            <a:r>
              <a:rPr lang="ru-RU" dirty="0" smtClean="0"/>
              <a:t>Волков долго не решался показать свое творение профессиональным писателям. Лишь после того, как его сказку одобрил Е. Пермитин, он отнес рукопись С. Маршаку. Сказка Самуилу Яковлевичу понравилась, он дал положительный отзыв, и издательство «Детская литература» приступило к работе над книгой. </a:t>
            </a:r>
          </a:p>
          <a:p>
            <a:pPr>
              <a:buNone/>
            </a:pPr>
            <a:endParaRPr lang="ru-RU" dirty="0" smtClean="0"/>
          </a:p>
          <a:p>
            <a:r>
              <a:rPr lang="ru-RU" dirty="0" smtClean="0"/>
              <a:t>	Оно сразу же вошло в число самых популярных и читаемых и быстро исчезло с прилавков книжных магазинов. За год с небольшим вышло еще два издания «Волшебника Изумрудного города», которые разошлись так же быстро, как и первое. </a:t>
            </a:r>
          </a:p>
          <a:p>
            <a:endParaRPr lang="ru-RU" dirty="0"/>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5" name="Содержимое 4"/>
          <p:cNvPicPr>
            <a:picLocks noGrp="1"/>
          </p:cNvPicPr>
          <p:nvPr>
            <p:ph sz="half" idx="1"/>
          </p:nvPr>
        </p:nvPicPr>
        <p:blipFill>
          <a:blip r:embed="rId2" cstate="email"/>
          <a:srcRect/>
          <a:stretch>
            <a:fillRect/>
          </a:stretch>
        </p:blipFill>
        <p:spPr bwMode="auto">
          <a:xfrm>
            <a:off x="785786" y="500042"/>
            <a:ext cx="3929090" cy="5715040"/>
          </a:xfrm>
          <a:prstGeom prst="rect">
            <a:avLst/>
          </a:prstGeom>
          <a:noFill/>
          <a:ln w="9525">
            <a:noFill/>
            <a:miter lim="800000"/>
            <a:headEnd/>
            <a:tailEnd/>
          </a:ln>
        </p:spPr>
      </p:pic>
      <p:sp>
        <p:nvSpPr>
          <p:cNvPr id="4" name="Содержимое 3"/>
          <p:cNvSpPr>
            <a:spLocks noGrp="1"/>
          </p:cNvSpPr>
          <p:nvPr>
            <p:ph sz="half" idx="2"/>
          </p:nvPr>
        </p:nvSpPr>
        <p:spPr/>
        <p:txBody>
          <a:bodyPr>
            <a:normAutofit fontScale="62500" lnSpcReduction="20000"/>
          </a:bodyPr>
          <a:lstStyle/>
          <a:p>
            <a:r>
              <a:rPr lang="ru-RU" dirty="0" smtClean="0"/>
              <a:t>Сам писатель главным произведением своей жизни считал сказку об </a:t>
            </a:r>
            <a:r>
              <a:rPr lang="ru-RU" dirty="0" err="1" smtClean="0"/>
              <a:t>Элли</a:t>
            </a:r>
            <a:r>
              <a:rPr lang="ru-RU" dirty="0" smtClean="0"/>
              <a:t> и ее друзьях. История о приключениях этой девочки когда-то волшебным образом превратила скромного учителя физики в известного и любимого детьми писателя. </a:t>
            </a:r>
          </a:p>
          <a:p>
            <a:r>
              <a:rPr lang="ru-RU" dirty="0" smtClean="0"/>
              <a:t>	Александр Волков продолжил повествование об </a:t>
            </a:r>
            <a:r>
              <a:rPr lang="ru-RU" dirty="0" err="1" smtClean="0"/>
              <a:t>Элли</a:t>
            </a:r>
            <a:r>
              <a:rPr lang="ru-RU" dirty="0" smtClean="0"/>
              <a:t>. Он самым серьезным образом отнесся к пожеланиям своих корреспондентов, включив их предложения в сюжетную канву. Из-под его пера выходят «</a:t>
            </a:r>
            <a:r>
              <a:rPr lang="ru-RU" dirty="0" err="1" smtClean="0"/>
              <a:t>Урфин</a:t>
            </a:r>
            <a:r>
              <a:rPr lang="ru-RU" dirty="0" smtClean="0"/>
              <a:t> </a:t>
            </a:r>
            <a:r>
              <a:rPr lang="ru-RU" dirty="0" err="1" smtClean="0"/>
              <a:t>Джюсс</a:t>
            </a:r>
            <a:r>
              <a:rPr lang="ru-RU" dirty="0" smtClean="0"/>
              <a:t> и его деревянные солдаты», «Семь подземных королей», «Огненный бог </a:t>
            </a:r>
            <a:r>
              <a:rPr lang="ru-RU" dirty="0" err="1" smtClean="0"/>
              <a:t>Марранов</a:t>
            </a:r>
            <a:r>
              <a:rPr lang="ru-RU" dirty="0" smtClean="0"/>
              <a:t>», «Желтый туман», «Тайна заброшенного замка». </a:t>
            </a:r>
          </a:p>
          <a:p>
            <a:endParaRPr lang="ru-RU" dirty="0"/>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Исторические романы</a:t>
            </a:r>
            <a:endParaRPr lang="ru-RU" dirty="0"/>
          </a:p>
        </p:txBody>
      </p:sp>
      <p:pic>
        <p:nvPicPr>
          <p:cNvPr id="5" name="Содержимое 4"/>
          <p:cNvPicPr>
            <a:picLocks noGrp="1"/>
          </p:cNvPicPr>
          <p:nvPr>
            <p:ph sz="half" idx="1"/>
          </p:nvPr>
        </p:nvPicPr>
        <p:blipFill>
          <a:blip r:embed="rId2" cstate="email"/>
          <a:srcRect/>
          <a:stretch>
            <a:fillRect/>
          </a:stretch>
        </p:blipFill>
        <p:spPr bwMode="auto">
          <a:xfrm>
            <a:off x="785786" y="1571612"/>
            <a:ext cx="1714512" cy="2428892"/>
          </a:xfrm>
          <a:prstGeom prst="rect">
            <a:avLst/>
          </a:prstGeom>
          <a:noFill/>
          <a:ln w="9525">
            <a:noFill/>
            <a:miter lim="800000"/>
            <a:headEnd/>
            <a:tailEnd/>
          </a:ln>
        </p:spPr>
      </p:pic>
      <p:sp>
        <p:nvSpPr>
          <p:cNvPr id="4" name="Содержимое 3"/>
          <p:cNvSpPr>
            <a:spLocks noGrp="1"/>
          </p:cNvSpPr>
          <p:nvPr>
            <p:ph sz="half" idx="2"/>
          </p:nvPr>
        </p:nvSpPr>
        <p:spPr>
          <a:xfrm>
            <a:off x="3779912" y="2060848"/>
            <a:ext cx="4906888" cy="4525963"/>
          </a:xfrm>
        </p:spPr>
        <p:txBody>
          <a:bodyPr>
            <a:normAutofit fontScale="55000" lnSpcReduction="20000"/>
          </a:bodyPr>
          <a:lstStyle/>
          <a:p>
            <a:r>
              <a:rPr lang="ru-RU" dirty="0" smtClean="0"/>
              <a:t>Первое произведение «Чудесный шар» выполнено в жанре приключенческой повести о том, как купеческий сын Дмитрий Ракитин совершает побег из острога на воздушном шаре. Роман «Два брата» посвящен событиям петровского времени, где писатель знакомит нас с малоизвестными страницами истории России начала восемнадцатого века. </a:t>
            </a:r>
          </a:p>
          <a:p>
            <a:r>
              <a:rPr lang="ru-RU" dirty="0" smtClean="0"/>
              <a:t>Роман «Зодчие». В нем восхищенный автор рассказывает о старинных мастерах, возводивших на </a:t>
            </a:r>
            <a:r>
              <a:rPr lang="ru-RU" dirty="0" err="1" smtClean="0"/>
              <a:t>Боровицком</a:t>
            </a:r>
            <a:r>
              <a:rPr lang="ru-RU" dirty="0" smtClean="0"/>
              <a:t> холме одно из чудес света - Московский Кремль и сказочный храм Василия Блаженного. </a:t>
            </a:r>
          </a:p>
          <a:p>
            <a:r>
              <a:rPr lang="ru-RU" dirty="0" smtClean="0"/>
              <a:t>	Перед читателем - а книга рассчитана прежде всего на внимание подрастающего поколения - предстала величавая, простодушная, работящая и веселая Москва середины XVI века. Волков рисует яркие, эмоционально насыщенные картины московской жизни</a:t>
            </a:r>
            <a:endParaRPr lang="ru-RU" dirty="0"/>
          </a:p>
        </p:txBody>
      </p:sp>
      <p:pic>
        <p:nvPicPr>
          <p:cNvPr id="6" name="Рисунок 5"/>
          <p:cNvPicPr/>
          <p:nvPr/>
        </p:nvPicPr>
        <p:blipFill>
          <a:blip r:embed="rId3" cstate="email"/>
          <a:srcRect/>
          <a:stretch>
            <a:fillRect/>
          </a:stretch>
        </p:blipFill>
        <p:spPr bwMode="auto">
          <a:xfrm>
            <a:off x="1835696" y="3429000"/>
            <a:ext cx="1714512" cy="242889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4" name="Содержимое 3"/>
          <p:cNvSpPr>
            <a:spLocks noGrp="1"/>
          </p:cNvSpPr>
          <p:nvPr>
            <p:ph sz="half" idx="2"/>
          </p:nvPr>
        </p:nvSpPr>
        <p:spPr/>
        <p:txBody>
          <a:bodyPr>
            <a:normAutofit fontScale="62500" lnSpcReduction="20000"/>
          </a:bodyPr>
          <a:lstStyle/>
          <a:p>
            <a:r>
              <a:rPr lang="ru-RU" dirty="0" smtClean="0"/>
              <a:t>В пятидесятые годы он издал несколько сборников, содержащих занимательные рассказы по астрономии, физике, географии. В их основе лежат статьи для «Детской энциклопедии», которую он задумал создать еще в 30-е годы. </a:t>
            </a:r>
          </a:p>
          <a:p>
            <a:r>
              <a:rPr lang="ru-RU" dirty="0" smtClean="0"/>
              <a:t>	Но и этим не исчерпываются литературные интересы Александра Волкова, человека высокой эрудиции - он занимается еще и переводами. В частности, он был одним из ведущих переводчиков произведений Ж. Верна, которые вошли в собрание сочинений французского фантаста. </a:t>
            </a:r>
          </a:p>
          <a:p>
            <a:endParaRPr lang="ru-RU" dirty="0"/>
          </a:p>
        </p:txBody>
      </p:sp>
      <p:pic>
        <p:nvPicPr>
          <p:cNvPr id="3074" name="Picture 2"/>
          <p:cNvPicPr>
            <a:picLocks noGrp="1" noChangeAspect="1" noChangeArrowheads="1"/>
          </p:cNvPicPr>
          <p:nvPr>
            <p:ph sz="half" idx="1"/>
          </p:nvPr>
        </p:nvPicPr>
        <p:blipFill>
          <a:blip r:embed="rId2" cstate="email"/>
          <a:srcRect/>
          <a:stretch>
            <a:fillRect/>
          </a:stretch>
        </p:blipFill>
        <p:spPr bwMode="auto">
          <a:xfrm>
            <a:off x="774610" y="1722438"/>
            <a:ext cx="3403779" cy="45259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rmAutofit fontScale="90000"/>
          </a:bodyPr>
          <a:lstStyle/>
          <a:p>
            <a:r>
              <a:rPr lang="ru-RU" sz="2800" dirty="0" smtClean="0"/>
              <a:t>17 июня – 105 лет со дня рождения русского писателя Виктора Платоновича Некрасова (1911-1987). </a:t>
            </a:r>
            <a:br>
              <a:rPr lang="ru-RU" sz="2800" dirty="0" smtClean="0"/>
            </a:br>
            <a:endParaRPr lang="ru-RU" sz="2800" dirty="0"/>
          </a:p>
        </p:txBody>
      </p:sp>
      <p:pic>
        <p:nvPicPr>
          <p:cNvPr id="1026" name="Picture 2"/>
          <p:cNvPicPr>
            <a:picLocks noGrp="1" noChangeAspect="1" noChangeArrowheads="1"/>
          </p:cNvPicPr>
          <p:nvPr>
            <p:ph sz="half" idx="1"/>
          </p:nvPr>
        </p:nvPicPr>
        <p:blipFill>
          <a:blip r:embed="rId2" cstate="email"/>
          <a:srcRect/>
          <a:stretch>
            <a:fillRect/>
          </a:stretch>
        </p:blipFill>
        <p:spPr bwMode="auto">
          <a:xfrm>
            <a:off x="5652120" y="1844824"/>
            <a:ext cx="2459066" cy="3442692"/>
          </a:xfrm>
          <a:prstGeom prst="rect">
            <a:avLst/>
          </a:prstGeom>
          <a:noFill/>
          <a:ln w="9525">
            <a:noFill/>
            <a:miter lim="800000"/>
            <a:headEnd/>
            <a:tailEnd/>
          </a:ln>
        </p:spPr>
      </p:pic>
      <p:sp>
        <p:nvSpPr>
          <p:cNvPr id="7" name="Прямоугольник 6"/>
          <p:cNvSpPr/>
          <p:nvPr/>
        </p:nvSpPr>
        <p:spPr>
          <a:xfrm>
            <a:off x="611560" y="2060848"/>
            <a:ext cx="4572000" cy="3139321"/>
          </a:xfrm>
          <a:prstGeom prst="rect">
            <a:avLst/>
          </a:prstGeom>
        </p:spPr>
        <p:txBody>
          <a:bodyPr>
            <a:spAutoFit/>
          </a:bodyPr>
          <a:lstStyle/>
          <a:p>
            <a:r>
              <a:rPr lang="ru-RU" dirty="0" smtClean="0"/>
              <a:t>"Герой в книге и в жизни... Как много об этом уже написано -- умного, интересного, поучительного. И все-таки, сколько бы ты ни прочел книг и статей на эту тему, разобраться по-настоящему в этом сложнейшем клубке взаимоотношений не удастся, пока не обратишься к тому, что испытал на собственном горбу, на собственных ребрах. "</a:t>
            </a:r>
          </a:p>
          <a:p>
            <a:r>
              <a:rPr lang="ru-RU" dirty="0" smtClean="0"/>
              <a:t>Некрасов Виктор Платонович</a:t>
            </a:r>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2050" name="Picture 2"/>
          <p:cNvPicPr>
            <a:picLocks noGrp="1" noChangeAspect="1" noChangeArrowheads="1"/>
          </p:cNvPicPr>
          <p:nvPr>
            <p:ph sz="half" idx="1"/>
          </p:nvPr>
        </p:nvPicPr>
        <p:blipFill>
          <a:blip r:embed="rId2" cstate="email"/>
          <a:stretch>
            <a:fillRect/>
          </a:stretch>
        </p:blipFill>
        <p:spPr bwMode="auto">
          <a:xfrm>
            <a:off x="318275" y="3223418"/>
            <a:ext cx="2920225" cy="2920225"/>
          </a:xfrm>
          <a:prstGeom prst="rect">
            <a:avLst/>
          </a:prstGeom>
          <a:noFill/>
          <a:ln w="9525">
            <a:noFill/>
            <a:miter lim="800000"/>
            <a:headEnd/>
            <a:tailEnd/>
          </a:ln>
        </p:spPr>
      </p:pic>
      <p:sp>
        <p:nvSpPr>
          <p:cNvPr id="4" name="Содержимое 3"/>
          <p:cNvSpPr>
            <a:spLocks noGrp="1"/>
          </p:cNvSpPr>
          <p:nvPr>
            <p:ph sz="half" idx="2"/>
          </p:nvPr>
        </p:nvSpPr>
        <p:spPr>
          <a:xfrm>
            <a:off x="3786182" y="1857364"/>
            <a:ext cx="4929222" cy="4525963"/>
          </a:xfrm>
        </p:spPr>
        <p:txBody>
          <a:bodyPr>
            <a:noAutofit/>
          </a:bodyPr>
          <a:lstStyle/>
          <a:p>
            <a:r>
              <a:rPr lang="ru-RU" sz="1200" dirty="0" smtClean="0"/>
              <a:t>С августа 1941 года — в армии. Воевал в Сталинграде, на Украине, в Польше. После второго ранения в 1944 г. демобилизовался в звании капитана. Награды — медаль «За отвагу» и орден Красной Звезды. </a:t>
            </a:r>
            <a:br>
              <a:rPr lang="ru-RU" sz="1200" dirty="0" smtClean="0"/>
            </a:br>
            <a:r>
              <a:rPr lang="ru-RU" sz="1200" dirty="0" smtClean="0"/>
              <a:t/>
            </a:r>
            <a:br>
              <a:rPr lang="ru-RU" sz="1200" dirty="0" smtClean="0"/>
            </a:br>
            <a:r>
              <a:rPr lang="ru-RU" sz="1200" dirty="0" smtClean="0"/>
              <a:t>С 1945 по 1947 г. работал журналистом в киевской газете «Советское искусство». В 1946 г. опубликовал в журнале «Знамя» (г. Москва, № 8, 9, 10) повесть «В окопах Сталинграда». В 1947 г. она была удостоена Сталинской премии. В последующие годы переиздана большинством советских издательств общим тиражом в несколько миллионов экземпляров. Переведена на 36 языков, в том числе на французский. </a:t>
            </a:r>
            <a:br>
              <a:rPr lang="ru-RU" sz="1200" dirty="0" smtClean="0"/>
            </a:br>
            <a:r>
              <a:rPr lang="ru-RU" sz="1200" dirty="0" smtClean="0"/>
              <a:t/>
            </a:r>
            <a:br>
              <a:rPr lang="ru-RU" sz="1200" dirty="0" smtClean="0"/>
            </a:br>
            <a:r>
              <a:rPr lang="ru-RU" sz="1200" dirty="0" smtClean="0"/>
              <a:t>Основные произведения последующих лет: романы «В родном городе» и «Кира Георгиевна», сборник военных рассказов «Вася </a:t>
            </a:r>
            <a:r>
              <a:rPr lang="ru-RU" sz="1200" dirty="0" err="1" smtClean="0"/>
              <a:t>Конаков</a:t>
            </a:r>
            <a:r>
              <a:rPr lang="ru-RU" sz="1200" dirty="0" smtClean="0"/>
              <a:t>» (все три изданы во Франции). Кроме того, очерки о путешествиях «Первое знакомство», «Месяц во Франции», «По обе стороны океана». Эта последняя книга была раскритикована Никитой Хрущевым (1963), что привело в конце концов к исключению из КПСС (вступил в 1943 году в Сталинграде) и из Союза писателей СССР. В 1974 г. эмигрировал во Францию, гражданином которой стал в 1983 г. </a:t>
            </a:r>
            <a:br>
              <a:rPr lang="ru-RU" sz="1200" dirty="0" smtClean="0"/>
            </a:br>
            <a:endParaRPr lang="ru-RU" sz="1200" dirty="0"/>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500034" y="357166"/>
            <a:ext cx="8229600" cy="1219200"/>
          </a:xfrm>
        </p:spPr>
        <p:txBody>
          <a:bodyPr>
            <a:noAutofit/>
          </a:bodyPr>
          <a:lstStyle/>
          <a:p>
            <a:r>
              <a:rPr lang="ru-RU" sz="2800" dirty="0" smtClean="0"/>
              <a:t>22 июня – 160 лет со дня рождения английского писателя Генри </a:t>
            </a:r>
            <a:r>
              <a:rPr lang="ru-RU" sz="2800" dirty="0" err="1" smtClean="0"/>
              <a:t>Райдера</a:t>
            </a:r>
            <a:r>
              <a:rPr lang="ru-RU" sz="2800" dirty="0" smtClean="0"/>
              <a:t> Хаггарда (1856-1925). </a:t>
            </a:r>
            <a:br>
              <a:rPr lang="ru-RU" sz="2800" dirty="0" smtClean="0"/>
            </a:br>
            <a:endParaRPr lang="ru-RU" sz="2800" dirty="0"/>
          </a:p>
        </p:txBody>
      </p:sp>
      <p:pic>
        <p:nvPicPr>
          <p:cNvPr id="3074" name="Picture 2"/>
          <p:cNvPicPr>
            <a:picLocks noGrp="1" noChangeAspect="1" noChangeArrowheads="1"/>
          </p:cNvPicPr>
          <p:nvPr>
            <p:ph sz="half" idx="1"/>
          </p:nvPr>
        </p:nvPicPr>
        <p:blipFill>
          <a:blip r:embed="rId2" cstate="email"/>
          <a:stretch>
            <a:fillRect/>
          </a:stretch>
        </p:blipFill>
        <p:spPr bwMode="auto">
          <a:xfrm>
            <a:off x="1323975" y="2713831"/>
            <a:ext cx="2305050" cy="2543175"/>
          </a:xfrm>
          <a:prstGeom prst="rect">
            <a:avLst/>
          </a:prstGeom>
          <a:noFill/>
          <a:ln w="9525">
            <a:noFill/>
            <a:miter lim="800000"/>
            <a:headEnd/>
            <a:tailEnd/>
          </a:ln>
        </p:spPr>
      </p:pic>
      <p:sp>
        <p:nvSpPr>
          <p:cNvPr id="5" name="Содержимое 4"/>
          <p:cNvSpPr>
            <a:spLocks noGrp="1"/>
          </p:cNvSpPr>
          <p:nvPr>
            <p:ph sz="half" idx="2"/>
          </p:nvPr>
        </p:nvSpPr>
        <p:spPr/>
        <p:txBody>
          <a:bodyPr>
            <a:normAutofit fontScale="55000" lnSpcReduction="20000"/>
          </a:bodyPr>
          <a:lstStyle/>
          <a:p>
            <a:r>
              <a:rPr lang="ru-RU" dirty="0" smtClean="0"/>
              <a:t>Сэр </a:t>
            </a:r>
            <a:r>
              <a:rPr lang="ru-RU" b="1" dirty="0" err="1" smtClean="0"/>
              <a:t>Ге́нри</a:t>
            </a:r>
            <a:r>
              <a:rPr lang="ru-RU" b="1" dirty="0" smtClean="0"/>
              <a:t> </a:t>
            </a:r>
            <a:r>
              <a:rPr lang="ru-RU" b="1" dirty="0" err="1" smtClean="0"/>
              <a:t>Ра́йдер</a:t>
            </a:r>
            <a:r>
              <a:rPr lang="ru-RU" b="1" dirty="0" smtClean="0"/>
              <a:t> </a:t>
            </a:r>
            <a:r>
              <a:rPr lang="ru-RU" b="1" dirty="0" err="1" smtClean="0"/>
              <a:t>Ха́ггард</a:t>
            </a:r>
            <a:r>
              <a:rPr lang="ru-RU" dirty="0" smtClean="0"/>
              <a:t>  — английский  писатель, юрист и специалист по агрономии  и почвоведению; классик мировой приключенческой литературы, наряду с Артуром </a:t>
            </a:r>
            <a:r>
              <a:rPr lang="ru-RU" dirty="0" err="1" smtClean="0"/>
              <a:t>Конан</a:t>
            </a:r>
            <a:r>
              <a:rPr lang="ru-RU" dirty="0" smtClean="0"/>
              <a:t> </a:t>
            </a:r>
            <a:r>
              <a:rPr lang="ru-RU" dirty="0" err="1" smtClean="0"/>
              <a:t>Дойлем</a:t>
            </a:r>
            <a:r>
              <a:rPr lang="ru-RU" dirty="0" smtClean="0"/>
              <a:t>  считается основоположником жанра «затерянные миры». Принимал участие в сельскохозяйственной реформе Британской империи. Рыцарь-Командор ордена Британской империи (1912).</a:t>
            </a:r>
          </a:p>
          <a:p>
            <a:r>
              <a:rPr lang="ru-RU" dirty="0" smtClean="0"/>
              <a:t>Хаггард с немалым успехом пробовал свои силы в сочинении исторических, психологических и фантастических рассказов. Всё им созданное отмечено богатым воображением, необычайным правдоподобием и масштабностью повествования. В награду за труды во благо Британской империи он был возведен в рыцарское достоинство (1912).</a:t>
            </a:r>
            <a:endParaRPr lang="ru-RU" dirty="0"/>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098" name="Picture 2"/>
          <p:cNvPicPr>
            <a:picLocks noGrp="1" noChangeAspect="1" noChangeArrowheads="1"/>
          </p:cNvPicPr>
          <p:nvPr>
            <p:ph sz="half" idx="1"/>
          </p:nvPr>
        </p:nvPicPr>
        <p:blipFill>
          <a:blip r:embed="rId2" cstate="email"/>
          <a:stretch>
            <a:fillRect/>
          </a:stretch>
        </p:blipFill>
        <p:spPr bwMode="auto">
          <a:xfrm>
            <a:off x="1045575" y="1722438"/>
            <a:ext cx="2861850" cy="4525962"/>
          </a:xfrm>
          <a:prstGeom prst="rect">
            <a:avLst/>
          </a:prstGeom>
          <a:noFill/>
          <a:ln w="9525">
            <a:noFill/>
            <a:miter lim="800000"/>
            <a:headEnd/>
            <a:tailEnd/>
          </a:ln>
        </p:spPr>
      </p:pic>
      <p:sp>
        <p:nvSpPr>
          <p:cNvPr id="4" name="Содержимое 3"/>
          <p:cNvSpPr>
            <a:spLocks noGrp="1"/>
          </p:cNvSpPr>
          <p:nvPr>
            <p:ph sz="half" idx="2"/>
          </p:nvPr>
        </p:nvSpPr>
        <p:spPr/>
        <p:txBody>
          <a:bodyPr>
            <a:normAutofit fontScale="62500" lnSpcReduction="20000"/>
          </a:bodyPr>
          <a:lstStyle/>
          <a:p>
            <a:r>
              <a:rPr lang="ru-RU" dirty="0" smtClean="0"/>
              <a:t>Всемирную известность Хаггарду принесли романы о приключениях в Южной Африке, в которых существенную роль играет фантастический элемент; постоянная </a:t>
            </a:r>
            <a:r>
              <a:rPr lang="ru-RU" dirty="0" err="1" smtClean="0"/>
              <a:t>заворожённость</a:t>
            </a:r>
            <a:r>
              <a:rPr lang="ru-RU" dirty="0" smtClean="0"/>
              <a:t> автора затерянными мирами, руинами древних загадочных цивилизаций, архаическими культами бессмертия и перевоплощения душ сделали его (в глазах многих критиков) одним из безусловных предтеч современного </a:t>
            </a:r>
            <a:r>
              <a:rPr lang="ru-RU" dirty="0" err="1" smtClean="0"/>
              <a:t>фэнтези</a:t>
            </a:r>
            <a:r>
              <a:rPr lang="ru-RU" dirty="0" smtClean="0"/>
              <a:t>. Популярный герой Хаггарда, белый охотник и искатель приключений </a:t>
            </a:r>
            <a:r>
              <a:rPr lang="ru-RU" dirty="0" err="1" smtClean="0"/>
              <a:t>Аллан</a:t>
            </a:r>
            <a:r>
              <a:rPr lang="ru-RU" dirty="0" smtClean="0"/>
              <a:t> </a:t>
            </a:r>
            <a:r>
              <a:rPr lang="ru-RU" dirty="0" err="1" smtClean="0"/>
              <a:t>Квотермейн</a:t>
            </a:r>
            <a:r>
              <a:rPr lang="ru-RU" dirty="0" smtClean="0"/>
              <a:t> является центральным персонажем многих книг.</a:t>
            </a:r>
            <a:endParaRPr lang="ru-RU"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Яркая">
  <a:themeElements>
    <a:clrScheme name="Яркая">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Яркая">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Яркая">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2784</TotalTime>
  <Words>12026</Words>
  <Application>Microsoft Office PowerPoint</Application>
  <PresentationFormat>Экран (4:3)</PresentationFormat>
  <Paragraphs>351</Paragraphs>
  <Slides>181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181</vt:i4>
      </vt:variant>
    </vt:vector>
  </HeadingPairs>
  <TitlesOfParts>
    <vt:vector size="182" baseType="lpstr">
      <vt:lpstr>Яркая</vt:lpstr>
      <vt:lpstr>ЗОЛОТАЯ ПОЛКА ЮБИЛЯРА</vt:lpstr>
      <vt:lpstr>Январь</vt:lpstr>
      <vt:lpstr>3 января – 80 лет со дня рождения русского поэта Николая Михайловича Рубцова (1936-1971). </vt:lpstr>
      <vt:lpstr>Слайд 4</vt:lpstr>
      <vt:lpstr>До конца, до тихого креста Пусть душа останется чиста!</vt:lpstr>
      <vt:lpstr>    8-января – 70 лет со дня рождения русского писателя, переводчика Михаила Давидовича Яснова (р. 1946).  </vt:lpstr>
      <vt:lpstr>Орфографический словарь. </vt:lpstr>
      <vt:lpstr>Слайд 8</vt:lpstr>
      <vt:lpstr>12 января – 140 лет со дня рождения американского писателя Джека Лондона  (н. и. Джон Гриффит) (1876-1916). </vt:lpstr>
      <vt:lpstr>Слайд 10</vt:lpstr>
      <vt:lpstr>Слайд 11</vt:lpstr>
      <vt:lpstr>Слайд 12</vt:lpstr>
      <vt:lpstr>     12 января – 110 лет со дня рождения русского поэта Даниила Ивановича Хармса (н. ф. Ювачев) (1906-1942).  </vt:lpstr>
      <vt:lpstr>  Знакомьтесь: Даниил Хармс.  Он же Дандан, он же Шустерлинг, он же Чармс</vt:lpstr>
      <vt:lpstr>Слайд 15</vt:lpstr>
      <vt:lpstr>Слайд 16</vt:lpstr>
      <vt:lpstr>Слайд 17</vt:lpstr>
      <vt:lpstr>Слайд 18</vt:lpstr>
      <vt:lpstr>  14 января – 105 лет со дня рождения русского писателя Анатолия Наумовича Рыбакова  (н. ф. Аронов) (1911-1998). </vt:lpstr>
      <vt:lpstr>Слайд 20</vt:lpstr>
      <vt:lpstr>Слайд 21</vt:lpstr>
      <vt:lpstr>15 января – 125 лет со дня рождения русского поэта Осипа Эмильевича Мандельштама (1891-1938).  </vt:lpstr>
      <vt:lpstr>Слайд 23</vt:lpstr>
      <vt:lpstr>Слайд 24</vt:lpstr>
      <vt:lpstr>24 января – 240 лет со дня рождения немецкого писателя, художника, композитора Эрнста Теодора Амадея Гофмана (1776-1822).  </vt:lpstr>
      <vt:lpstr>Гофман Эрнст  Теодор  Амадей   органически вошел  в нашу  отечественную культуру  и занял в ней свое особое, неповторимое место.</vt:lpstr>
      <vt:lpstr>Воздействие Гофмана на  русскую культуру шло не только вширь-  к читающей публике, но и  вглубь; его  испытали  многие  русские  писатели ХIХ - ХХ веков</vt:lpstr>
      <vt:lpstr>С появлением балета П. И. Чайковского «Щелкунчик» (1892)  Гофман Эрнст Теодор Вильгельм вошел и в музыкальную культуру России</vt:lpstr>
      <vt:lpstr>   27 января – 190 лет со дня рождения русского писателя Михаила Евграфовича Салтыкова-Щедрина (н. ф. Салтыков) (1826-1889).  </vt:lpstr>
      <vt:lpstr>Слайд 30</vt:lpstr>
      <vt:lpstr>Слайд 31</vt:lpstr>
      <vt:lpstr>Слайд 32</vt:lpstr>
      <vt:lpstr>28 января – 175 лет со дня рождения русского историка Василия Осиповича Ключевского  (1841-1911). </vt:lpstr>
      <vt:lpstr>"В жизни ученого и писателя главные биографические  факты - книги, важнейшие события - мысли"</vt:lpstr>
      <vt:lpstr>Афоризмы В.О.Ключевского</vt:lpstr>
      <vt:lpstr>Февраль</vt:lpstr>
      <vt:lpstr>5 февраля – 165 лет со дня рождения русского издателя, книгопродавца Ивана Дмитриевича Сытина (1851-1934).  </vt:lpstr>
      <vt:lpstr>Слайд 38</vt:lpstr>
      <vt:lpstr>Слайд 39</vt:lpstr>
      <vt:lpstr>Подарочный плакат  Ивану Дмитриевичу от сотрудников издательства к юбилею- </vt:lpstr>
      <vt:lpstr>13 февраля – 135 лет со дня рождения английской писательницы Элинор Фарджон (1881-1965). </vt:lpstr>
      <vt:lpstr>Слайд 42</vt:lpstr>
      <vt:lpstr>Книги Элинор Фарджон не стареют, они продолжают удивлять и восхищать читателей всего мира – наверное, это и есть главное чудо ее сказочной жизни.  </vt:lpstr>
      <vt:lpstr>17 февраля – 110 лет со дня рождения русской поэтессы Агнии Львовны Барто (1906-1981).  </vt:lpstr>
      <vt:lpstr>Слайд 45</vt:lpstr>
      <vt:lpstr>Слайд 46</vt:lpstr>
      <vt:lpstr>Слайд 47</vt:lpstr>
      <vt:lpstr>Слайд 48</vt:lpstr>
      <vt:lpstr>Март</vt:lpstr>
      <vt:lpstr>27 марта – 135 лет со дня рождения русского писателя Аркадия Тимофеевича Аверченко (1881-1925). </vt:lpstr>
      <vt:lpstr>Слайд 51</vt:lpstr>
      <vt:lpstr>Слайд 52</vt:lpstr>
      <vt:lpstr>Слайд 53</vt:lpstr>
      <vt:lpstr>Апрель</vt:lpstr>
      <vt:lpstr>12 апреля – 85 лет со дня рождения русского писателя Виталия Титовича Коржикова (1931-2007).  </vt:lpstr>
      <vt:lpstr>Слайд 56</vt:lpstr>
      <vt:lpstr>15 апреля – 130 лет со дня рождения русского поэта Николая Степановича Гумилева (1886-1921). </vt:lpstr>
      <vt:lpstr>Слайд 58</vt:lpstr>
      <vt:lpstr>Золотое сердце России мирно бьется в груди моей</vt:lpstr>
      <vt:lpstr>15 апреля – 90 лет со дня рождения русской поэтессы Эммы Эфраимовны Мошковской (1926-1981). </vt:lpstr>
      <vt:lpstr>Слайд 61</vt:lpstr>
      <vt:lpstr>Слайд 62</vt:lpstr>
      <vt:lpstr>16 апреля – 95 лет со дня рождения русского писателя Юрия Ивановича Ермолаева (1921-1996).  </vt:lpstr>
      <vt:lpstr>Слайд 64</vt:lpstr>
      <vt:lpstr>Слайд 65</vt:lpstr>
      <vt:lpstr>21 апреля – 200 лет со дня рождения английской писательницы Шарлотты Бронте (1816-1855).  </vt:lpstr>
      <vt:lpstr>Слайд 67</vt:lpstr>
      <vt:lpstr>Слайд 68</vt:lpstr>
      <vt:lpstr>Май</vt:lpstr>
      <vt:lpstr>15 мая – 160 лет со дня рождения американского писателя Лаймена Фрэнка Баума (1856-1919). </vt:lpstr>
      <vt:lpstr>Слайд 71</vt:lpstr>
      <vt:lpstr>Слайд 72</vt:lpstr>
      <vt:lpstr>15 мая – 125 лет со дня рождения русского писателя Михаила Афанасьевича Булгакова (1891-1940). </vt:lpstr>
      <vt:lpstr>Начало карьеры врача </vt:lpstr>
      <vt:lpstr>На перепутье </vt:lpstr>
      <vt:lpstr>Слайд 76</vt:lpstr>
      <vt:lpstr>Начало литературной деятельности </vt:lpstr>
      <vt:lpstr>Осмысление действительности </vt:lpstr>
      <vt:lpstr>Судьба первого романа </vt:lpstr>
      <vt:lpstr>Драматургия </vt:lpstr>
      <vt:lpstr>Слайд 81</vt:lpstr>
      <vt:lpstr>Мастер и Маргарита</vt:lpstr>
      <vt:lpstr>Уже после смерти обрел М.А. Булгаков настоящую известность, которая начнется с публикации в 1966 году романа «Мастер и Маргарита». </vt:lpstr>
      <vt:lpstr>28 мая – 130 лет со дня рождения русского поэта  Владислава Фелициановича Ходасевича (1886-1939). </vt:lpstr>
      <vt:lpstr>Слайд 85</vt:lpstr>
      <vt:lpstr>Слайд 86</vt:lpstr>
      <vt:lpstr> </vt:lpstr>
      <vt:lpstr>31 мая – 90 лет со дня рождения немецкого писателя, переводчика Джеймса Крюсса  (1926-1997). </vt:lpstr>
      <vt:lpstr>Июнь</vt:lpstr>
      <vt:lpstr>14 июня – 125 лет со дня рождения русского писателя Александра Мелентьевича Волкова (1891-1977). </vt:lpstr>
      <vt:lpstr>Слайд 91</vt:lpstr>
      <vt:lpstr>Волшебник изумрудного города</vt:lpstr>
      <vt:lpstr>Слайд 93</vt:lpstr>
      <vt:lpstr>Исторические романы</vt:lpstr>
      <vt:lpstr>Слайд 95</vt:lpstr>
      <vt:lpstr>17 июня – 105 лет со дня рождения русского писателя Виктора Платоновича Некрасова (1911-1987).  </vt:lpstr>
      <vt:lpstr>Слайд 97</vt:lpstr>
      <vt:lpstr>22 июня – 160 лет со дня рождения английского писателя Генри Райдера Хаггарда (1856-1925).  </vt:lpstr>
      <vt:lpstr>Слайд 99</vt:lpstr>
      <vt:lpstr>Слайд 100</vt:lpstr>
      <vt:lpstr>23 июня – 80 лет со дня рождения американского писателя Ричарда Дэвида Баха (р. 1936).  </vt:lpstr>
      <vt:lpstr>Слайд 102</vt:lpstr>
      <vt:lpstr>Июль</vt:lpstr>
      <vt:lpstr>23 июля – 190 лет со дня рождения русского историка, исследователя русского фольклора, литературоведа Александра Николаевича Афанасьева (1826-1871).  </vt:lpstr>
      <vt:lpstr>Слайд 105</vt:lpstr>
      <vt:lpstr> 26 июля – 160 лет со дня рождения английского писателя, драматурга Джорджа Бернарда Шоу (1856-1950).  </vt:lpstr>
      <vt:lpstr>Слайд 107</vt:lpstr>
      <vt:lpstr>Слайд 108</vt:lpstr>
      <vt:lpstr> 28 июля – 150 лет со дня рождения английской писательницы Беатрикс Поттер (1866-1943). </vt:lpstr>
      <vt:lpstr>Слайд 110</vt:lpstr>
      <vt:lpstr>28 июля – 120 лет со дня рождения русского писателя, фольклориста Бориса Викторовича Шергина (1896-1973).  </vt:lpstr>
      <vt:lpstr>«Лежащий в печали человек всегда хочет встать да развеселиться. И чтобы сердце твоё развеселилось, совсем не надобно, чтоб вдруг изменились житейские обстоятельства. Развеселить может светлое слово доброго человека». Борис Шергин.  </vt:lpstr>
      <vt:lpstr>Слайд 113</vt:lpstr>
      <vt:lpstr>Август</vt:lpstr>
      <vt:lpstr>9 августа – 110 лет со дня рождения английской писательницы Памелы Лилианы Трэверс (н. ф. Хелен Линдон Гофф) (1906-1996). </vt:lpstr>
      <vt:lpstr>Слайд 116</vt:lpstr>
      <vt:lpstr>15 августа – 245 лет со дня рождения английского писателя, поэта, переводчика Вальтера Скотта (1771-1832).  </vt:lpstr>
      <vt:lpstr>Слайд 118</vt:lpstr>
      <vt:lpstr>20 августа – 110 лет со дня рождения русского писателя Григория Георгиевича Белых (1906-1938).  </vt:lpstr>
      <vt:lpstr>Слайд 120</vt:lpstr>
      <vt:lpstr>25 августа – 180 лет со дня рождения американского прозаика, поэта Брета Френсиса Гарта (1836-1902). </vt:lpstr>
      <vt:lpstr>Слайд 122</vt:lpstr>
      <vt:lpstr>Слайд 123</vt:lpstr>
      <vt:lpstr>Слайд 124</vt:lpstr>
      <vt:lpstr>30 августа – 105 лет со дня рождения английского писателя Дональда Биссета (1911-1995).</vt:lpstr>
      <vt:lpstr>Слайд 126</vt:lpstr>
      <vt:lpstr>Сентябрь</vt:lpstr>
      <vt:lpstr>3 сентября – 75 лет со дня рождения русского писателя Сергея Донатовича Довлатова (1941-1990).  </vt:lpstr>
      <vt:lpstr>Истинное мужество состоит в том, чтобы любить жизнь, зная о ней всю правду.</vt:lpstr>
      <vt:lpstr>«рассказать, как странно живут люди – то печально смеясь, то смешно печалясь». А.Арьев</vt:lpstr>
      <vt:lpstr>12 сентября – 95 лет со дня рождения польского писателя Станислава Лема (1921-2006).  </vt:lpstr>
      <vt:lpstr>Слайд 132</vt:lpstr>
      <vt:lpstr>13 сентября – 100 лет со дня рождения английского писателя Роальда Даля (1916-1990).  </vt:lpstr>
      <vt:lpstr>Слайд 134</vt:lpstr>
      <vt:lpstr>14 сентября – 80 лет со дня рождения русского поэта Александра Семеновича Кушнера (р. 1936).</vt:lpstr>
      <vt:lpstr>Слайд 136</vt:lpstr>
      <vt:lpstr>15 сентября – 125 лет со дня рождения английской писательницы Агаты Кристи (н. и. Кларисса Миллер) (1891-1976).  </vt:lpstr>
      <vt:lpstr>Слайд 138</vt:lpstr>
      <vt:lpstr>Слайд 139</vt:lpstr>
      <vt:lpstr>Слайд 140</vt:lpstr>
      <vt:lpstr> </vt:lpstr>
      <vt:lpstr>22 сентября – 125 лет со дня рождения русского писателя Рувима Исаевича Фраермана (1891-1972). </vt:lpstr>
      <vt:lpstr>Слайд 143</vt:lpstr>
      <vt:lpstr>24 сентября – 120 лет со дня рождения американского писателя Фрэнсиса Скотта Фицджеральда (1896-1940). </vt:lpstr>
      <vt:lpstr>Слайд 145</vt:lpstr>
      <vt:lpstr>Октябрь</vt:lpstr>
      <vt:lpstr>1 октября – 225 лет со дня рождения русского писателя Сергея Тимофеевича Аксакова (1791-1859). </vt:lpstr>
      <vt:lpstr>Слайд 148</vt:lpstr>
      <vt:lpstr>6 октября – 85 лет со дня рождения русского поэта, прозаика, драматурга, переводчика Романа Семеновича Сефа (н.и. Роальд) (1931-2009). </vt:lpstr>
      <vt:lpstr>Слайд 150</vt:lpstr>
      <vt:lpstr>8 октября – 85 лет со дня рождения русского писателя, сценариста, публициста, драматурга Юлиана Семеновича Семенова  (н.ф. Ляндрес )(1931-1993). </vt:lpstr>
      <vt:lpstr>Слайд 152</vt:lpstr>
      <vt:lpstr>Слайд 153</vt:lpstr>
      <vt:lpstr>Слайд 154</vt:lpstr>
      <vt:lpstr>17 октября – 85 лет со дня рождения русского писателя Анатолия Игнатьевича Приставкина (1931-2008).  </vt:lpstr>
      <vt:lpstr>Ночевала  тучка золотая</vt:lpstr>
      <vt:lpstr>21 октября – 120 лет со дня рождения русского писателя, драматурга, киносценариста Евгения Львовича Шварца (1896-1958).  </vt:lpstr>
      <vt:lpstr>Слайд 158</vt:lpstr>
      <vt:lpstr>Слайд 159</vt:lpstr>
      <vt:lpstr>Ноябрь</vt:lpstr>
      <vt:lpstr>11 ноября – 195 лет со дня рождения русского писателя Федора Михайловича Достоевского (1821-1881). </vt:lpstr>
      <vt:lpstr>„Вам правда открыта и возвещена как художнику, досталась как дар, цените же ваш дар и оставайтесь верным и будете великим писателем!..“  В.Г.Белинский</vt:lpstr>
      <vt:lpstr>19 ноября – 305 лет со дня рождения русского поэта, ученого, мыслителя Михаила Васильевича Ломоносова (1711-1765). </vt:lpstr>
      <vt:lpstr>Слайд 164</vt:lpstr>
      <vt:lpstr>24 ноября – 190 лет со дня рождения итальянского писателя Карло Коллоди (н. ф. Лоренцини) (1826-1890). </vt:lpstr>
      <vt:lpstr>Приключения Пиноккио</vt:lpstr>
      <vt:lpstr>28 ноября –110 лет со дня рождения русского историка, литературоведа Дмитрия Сергеевича Лихачева (1906-1999). </vt:lpstr>
      <vt:lpstr>Слайд 168</vt:lpstr>
      <vt:lpstr>Слайд 169</vt:lpstr>
      <vt:lpstr>Декабрь</vt:lpstr>
      <vt:lpstr>10 декабря – 195 лет со дня рождения русского поэта, прозаика, критика, издателя Николая Алексеевича Некрасова (1821-1878).  </vt:lpstr>
      <vt:lpstr>12 декабря – 250 лет со дня рождения русского писателя, критика, историка, журналиста Николая Михайловича Карамзина (1766-1826).  </vt:lpstr>
      <vt:lpstr>Слайд 173</vt:lpstr>
      <vt:lpstr>Слайд 174</vt:lpstr>
      <vt:lpstr>Слайд 175</vt:lpstr>
      <vt:lpstr>Слайд 176</vt:lpstr>
      <vt:lpstr>23 декабря – 80 лет со дня рождения русского поэта Юлия Черсановича Кима (р.1936).  </vt:lpstr>
      <vt:lpstr>Слайд 178</vt:lpstr>
      <vt:lpstr>24 декабря – 70 лет со дня рождения русского поэта, актера, сценариста Леонида Алексеевича Филатова (1946-2003).  </vt:lpstr>
      <vt:lpstr>Слайд 180</vt:lpstr>
      <vt:lpstr>Слайд 181</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1</dc:creator>
  <cp:lastModifiedBy>Елена</cp:lastModifiedBy>
  <cp:revision>270</cp:revision>
  <dcterms:created xsi:type="dcterms:W3CDTF">2015-12-01T08:30:03Z</dcterms:created>
  <dcterms:modified xsi:type="dcterms:W3CDTF">2016-02-01T11:56:37Z</dcterms:modified>
</cp:coreProperties>
</file>